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272" r:id="rId2"/>
    <p:sldId id="258" r:id="rId3"/>
    <p:sldId id="259" r:id="rId4"/>
    <p:sldId id="260" r:id="rId5"/>
    <p:sldId id="261" r:id="rId6"/>
    <p:sldId id="262" r:id="rId7"/>
    <p:sldId id="267" r:id="rId8"/>
    <p:sldId id="264" r:id="rId9"/>
    <p:sldId id="268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0066"/>
    <a:srgbClr val="AC2900"/>
    <a:srgbClr val="FF3300"/>
    <a:srgbClr val="CC3300"/>
    <a:srgbClr val="0099FF"/>
    <a:srgbClr val="FCFAEA"/>
    <a:srgbClr val="CC99FF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9" autoAdjust="0"/>
    <p:restoredTop sz="94664" autoAdjust="0"/>
  </p:normalViewPr>
  <p:slideViewPr>
    <p:cSldViewPr>
      <p:cViewPr varScale="1">
        <p:scale>
          <a:sx n="41" d="100"/>
          <a:sy n="41" d="100"/>
        </p:scale>
        <p:origin x="-13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B36B2EC-766A-459C-97B2-1A9E58E70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5FE69-8A24-4A66-8B9E-932AE08AEDC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B6E396-8438-45C6-80E4-92951314166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384E0-09C0-41EE-B114-8E4762D351F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4AA9E0-C25C-405C-AFCD-2624408FE96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C2666E-F353-438A-995E-8A8B23F3206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0306C4-0664-4A94-9759-21273E3A1F6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515DEF-FD5F-4E75-99E6-B02B9ED3691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AAAF5-572E-437B-98D2-65CE452365F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3FD7BC-E9A3-49B5-B921-9E9610CD797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32631-D701-47CB-AC4A-EEAC01AA122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7C4110-9A7E-4E24-8427-02D05EAC575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8B5D9-012D-485C-856F-5553D3050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Tm="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97162-F91A-426A-BFF8-1C4FFB45B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34755-E812-4985-AB1D-1182BBDD2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0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EA9A6-8853-4D2A-8C00-566AD97A4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8DC7F-BB0D-4A78-A5D1-8180E3771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AB310-9C70-4761-9B1D-CEBDC0AE7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AAD23-C923-42D1-9059-C0AF64F7F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49FDB-16F1-40C9-946B-94A0E0871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252D3-9991-4F9E-9B5B-9C891FB38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3BDA2-3F89-4775-82A5-EC9C13E50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D1E91-67FE-4DF7-A37B-970CDD2A2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AD812-9B49-40AB-8209-67CB7D622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1BD39BE-E0B8-4365-8068-2E27C609C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advTm="0">
    <p:blinds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066800" y="838200"/>
            <a:ext cx="76962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Giá trị của biểu thức m + n; m - n với m = 952 , n = 28 thì:</a:t>
            </a: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1600200" y="1676400"/>
            <a:ext cx="8382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a)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1524000" y="3962400"/>
            <a:ext cx="8382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b)</a:t>
            </a:r>
          </a:p>
        </p:txBody>
      </p:sp>
      <p:sp>
        <p:nvSpPr>
          <p:cNvPr id="75798" name="AutoShape 22">
            <a:hlinkClick r:id="" action="ppaction://noaction" highlightClick="1">
              <a:snd r:embed="rId4" name="cancogang.wav"/>
            </a:hlinkClick>
          </p:cNvPr>
          <p:cNvSpPr>
            <a:spLocks noChangeArrowheads="1"/>
          </p:cNvSpPr>
          <p:nvPr/>
        </p:nvSpPr>
        <p:spPr bwMode="auto">
          <a:xfrm>
            <a:off x="3200400" y="1752600"/>
            <a:ext cx="422275" cy="422275"/>
          </a:xfrm>
          <a:prstGeom prst="actionButtonBlank">
            <a:avLst/>
          </a:prstGeom>
          <a:gradFill rotWithShape="1">
            <a:gsLst>
              <a:gs pos="0">
                <a:srgbClr val="CC99FF"/>
              </a:gs>
              <a:gs pos="100000">
                <a:srgbClr val="FCEA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000" b="1">
                <a:solidFill>
                  <a:srgbClr val="003CB4"/>
                </a:solidFill>
                <a:latin typeface="Arial" charset="0"/>
              </a:rPr>
              <a:t>A</a:t>
            </a:r>
          </a:p>
        </p:txBody>
      </p:sp>
      <p:sp>
        <p:nvSpPr>
          <p:cNvPr id="75800" name="AutoShape 24">
            <a:hlinkClick r:id="" action="ppaction://noaction" highlightClick="1">
              <a:snd r:embed="rId5" name="Banlamsai.wav"/>
            </a:hlinkClick>
          </p:cNvPr>
          <p:cNvSpPr>
            <a:spLocks noChangeArrowheads="1"/>
          </p:cNvSpPr>
          <p:nvPr/>
        </p:nvSpPr>
        <p:spPr bwMode="auto">
          <a:xfrm>
            <a:off x="3200400" y="3124200"/>
            <a:ext cx="422275" cy="436563"/>
          </a:xfrm>
          <a:prstGeom prst="actionButtonBlank">
            <a:avLst/>
          </a:prstGeom>
          <a:gradFill rotWithShape="1">
            <a:gsLst>
              <a:gs pos="0">
                <a:srgbClr val="CC99FF"/>
              </a:gs>
              <a:gs pos="100000">
                <a:srgbClr val="FCEA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800" b="1">
                <a:solidFill>
                  <a:srgbClr val="003CB4"/>
                </a:solidFill>
                <a:latin typeface="Arial" charset="0"/>
              </a:rPr>
              <a:t>C</a:t>
            </a:r>
          </a:p>
        </p:txBody>
      </p:sp>
      <p:sp>
        <p:nvSpPr>
          <p:cNvPr id="75802" name="AutoShape 26">
            <a:hlinkClick r:id="" action="ppaction://noaction" highlightClick="1">
              <a:snd r:embed="rId5" name="Banlamsai.wav"/>
            </a:hlinkClick>
          </p:cNvPr>
          <p:cNvSpPr>
            <a:spLocks noChangeArrowheads="1"/>
          </p:cNvSpPr>
          <p:nvPr/>
        </p:nvSpPr>
        <p:spPr bwMode="auto">
          <a:xfrm>
            <a:off x="3200400" y="5486400"/>
            <a:ext cx="422275" cy="422275"/>
          </a:xfrm>
          <a:prstGeom prst="actionButtonBlank">
            <a:avLst/>
          </a:prstGeom>
          <a:gradFill rotWithShape="1">
            <a:gsLst>
              <a:gs pos="0">
                <a:srgbClr val="CC99FF"/>
              </a:gs>
              <a:gs pos="100000">
                <a:srgbClr val="FCEA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800" b="1">
                <a:solidFill>
                  <a:srgbClr val="003CB4"/>
                </a:solidFill>
                <a:latin typeface="Arial" charset="0"/>
              </a:rPr>
              <a:t>C</a:t>
            </a:r>
          </a:p>
        </p:txBody>
      </p:sp>
      <p:sp>
        <p:nvSpPr>
          <p:cNvPr id="75804" name="AutoShape 28">
            <a:hlinkClick r:id="" action="ppaction://noaction" highlightClick="1">
              <a:snd r:embed="rId5" name="Banlamsai.wav"/>
            </a:hlinkClick>
          </p:cNvPr>
          <p:cNvSpPr>
            <a:spLocks noChangeArrowheads="1"/>
          </p:cNvSpPr>
          <p:nvPr/>
        </p:nvSpPr>
        <p:spPr bwMode="auto">
          <a:xfrm>
            <a:off x="3200400" y="4868863"/>
            <a:ext cx="422275" cy="436562"/>
          </a:xfrm>
          <a:prstGeom prst="actionButtonBlank">
            <a:avLst/>
          </a:prstGeom>
          <a:gradFill rotWithShape="1">
            <a:gsLst>
              <a:gs pos="0">
                <a:srgbClr val="CC99FF"/>
              </a:gs>
              <a:gs pos="100000">
                <a:srgbClr val="FCEA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800" b="1">
                <a:solidFill>
                  <a:srgbClr val="003CB4"/>
                </a:solidFill>
                <a:latin typeface="Arial" charset="0"/>
              </a:rPr>
              <a:t>B</a:t>
            </a:r>
          </a:p>
        </p:txBody>
      </p:sp>
      <p:sp>
        <p:nvSpPr>
          <p:cNvPr id="75820" name="AutoShape 44"/>
          <p:cNvSpPr>
            <a:spLocks noChangeArrowheads="1"/>
          </p:cNvSpPr>
          <p:nvPr/>
        </p:nvSpPr>
        <p:spPr bwMode="auto">
          <a:xfrm>
            <a:off x="4038600" y="3048000"/>
            <a:ext cx="2362200" cy="533400"/>
          </a:xfrm>
          <a:prstGeom prst="flowChartAlternateProcess">
            <a:avLst/>
          </a:prstGeom>
          <a:solidFill>
            <a:srgbClr val="A5EBE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000000"/>
                </a:solidFill>
                <a:latin typeface="Arial" charset="0"/>
              </a:rPr>
              <a:t>m + n = 990</a:t>
            </a:r>
          </a:p>
        </p:txBody>
      </p:sp>
      <p:sp>
        <p:nvSpPr>
          <p:cNvPr id="75821" name="AutoShape 45"/>
          <p:cNvSpPr>
            <a:spLocks noChangeArrowheads="1"/>
          </p:cNvSpPr>
          <p:nvPr/>
        </p:nvSpPr>
        <p:spPr bwMode="auto">
          <a:xfrm>
            <a:off x="4038600" y="2362200"/>
            <a:ext cx="2362200" cy="533400"/>
          </a:xfrm>
          <a:prstGeom prst="flowChartAlternateProcess">
            <a:avLst/>
          </a:prstGeom>
          <a:solidFill>
            <a:srgbClr val="A5EBE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000000"/>
                </a:solidFill>
                <a:latin typeface="Arial" charset="0"/>
              </a:rPr>
              <a:t>m + n = 980</a:t>
            </a:r>
          </a:p>
        </p:txBody>
      </p:sp>
      <p:sp>
        <p:nvSpPr>
          <p:cNvPr id="75822" name="AutoShape 46"/>
          <p:cNvSpPr>
            <a:spLocks noChangeArrowheads="1"/>
          </p:cNvSpPr>
          <p:nvPr/>
        </p:nvSpPr>
        <p:spPr bwMode="auto">
          <a:xfrm>
            <a:off x="4038600" y="1676400"/>
            <a:ext cx="2362200" cy="533400"/>
          </a:xfrm>
          <a:prstGeom prst="flowChartAlternateProcess">
            <a:avLst/>
          </a:prstGeom>
          <a:solidFill>
            <a:srgbClr val="A5EBE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000000"/>
                </a:solidFill>
                <a:latin typeface="Arial" charset="0"/>
              </a:rPr>
              <a:t>m + n = 970</a:t>
            </a:r>
          </a:p>
        </p:txBody>
      </p:sp>
      <p:sp>
        <p:nvSpPr>
          <p:cNvPr id="75823" name="AutoShape 47"/>
          <p:cNvSpPr>
            <a:spLocks noChangeArrowheads="1"/>
          </p:cNvSpPr>
          <p:nvPr/>
        </p:nvSpPr>
        <p:spPr bwMode="auto">
          <a:xfrm>
            <a:off x="4038600" y="4114800"/>
            <a:ext cx="2362200" cy="533400"/>
          </a:xfrm>
          <a:prstGeom prst="flowChartAlternateProcess">
            <a:avLst/>
          </a:prstGeom>
          <a:solidFill>
            <a:srgbClr val="A5EBE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000000"/>
                </a:solidFill>
                <a:latin typeface="Arial" charset="0"/>
              </a:rPr>
              <a:t>m – n = 924</a:t>
            </a:r>
          </a:p>
        </p:txBody>
      </p:sp>
      <p:sp>
        <p:nvSpPr>
          <p:cNvPr id="75824" name="AutoShape 48"/>
          <p:cNvSpPr>
            <a:spLocks noChangeArrowheads="1"/>
          </p:cNvSpPr>
          <p:nvPr/>
        </p:nvSpPr>
        <p:spPr bwMode="auto">
          <a:xfrm>
            <a:off x="4038600" y="4800600"/>
            <a:ext cx="2362200" cy="533400"/>
          </a:xfrm>
          <a:prstGeom prst="flowChartAlternateProcess">
            <a:avLst/>
          </a:prstGeom>
          <a:solidFill>
            <a:srgbClr val="A5EBE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000000"/>
                </a:solidFill>
                <a:latin typeface="Arial" charset="0"/>
              </a:rPr>
              <a:t>m – n = 925</a:t>
            </a:r>
          </a:p>
        </p:txBody>
      </p:sp>
      <p:sp>
        <p:nvSpPr>
          <p:cNvPr id="75825" name="AutoShape 49"/>
          <p:cNvSpPr>
            <a:spLocks noChangeArrowheads="1"/>
          </p:cNvSpPr>
          <p:nvPr/>
        </p:nvSpPr>
        <p:spPr bwMode="auto">
          <a:xfrm>
            <a:off x="4038600" y="5486400"/>
            <a:ext cx="2362200" cy="533400"/>
          </a:xfrm>
          <a:prstGeom prst="flowChartAlternateProcess">
            <a:avLst/>
          </a:prstGeom>
          <a:solidFill>
            <a:srgbClr val="A5EBE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000000"/>
                </a:solidFill>
                <a:latin typeface="Arial" charset="0"/>
              </a:rPr>
              <a:t>m – n = 926</a:t>
            </a:r>
          </a:p>
        </p:txBody>
      </p:sp>
      <p:pic>
        <p:nvPicPr>
          <p:cNvPr id="75826" name="Picture 50" descr="qustionbig_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685800"/>
            <a:ext cx="7620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27" name="Rectangle 51"/>
          <p:cNvSpPr>
            <a:spLocks noChangeArrowheads="1"/>
          </p:cNvSpPr>
          <p:nvPr/>
        </p:nvSpPr>
        <p:spPr bwMode="auto">
          <a:xfrm>
            <a:off x="938213" y="228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>
              <a:defRPr/>
            </a:pPr>
            <a:r>
              <a:rPr lang="en-US" sz="2000" b="1" i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Kiểm tra bài cũ</a:t>
            </a:r>
          </a:p>
        </p:txBody>
      </p:sp>
      <p:sp>
        <p:nvSpPr>
          <p:cNvPr id="75832" name="AutoShape 56">
            <a:hlinkClick r:id="" action="ppaction://noaction" highlightClick="1">
              <a:snd r:embed="rId7" name="totlam.wav"/>
            </a:hlinkClick>
          </p:cNvPr>
          <p:cNvSpPr>
            <a:spLocks noChangeArrowheads="1"/>
          </p:cNvSpPr>
          <p:nvPr/>
        </p:nvSpPr>
        <p:spPr bwMode="auto">
          <a:xfrm>
            <a:off x="3200400" y="2438400"/>
            <a:ext cx="422275" cy="422275"/>
          </a:xfrm>
          <a:prstGeom prst="actionButtonBlank">
            <a:avLst/>
          </a:prstGeom>
          <a:gradFill rotWithShape="1">
            <a:gsLst>
              <a:gs pos="0">
                <a:srgbClr val="CC99FF"/>
              </a:gs>
              <a:gs pos="100000">
                <a:srgbClr val="FCEA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800" b="1">
                <a:solidFill>
                  <a:srgbClr val="003CB4"/>
                </a:solidFill>
                <a:latin typeface="Arial" charset="0"/>
              </a:rPr>
              <a:t>B</a:t>
            </a:r>
          </a:p>
        </p:txBody>
      </p:sp>
      <p:sp>
        <p:nvSpPr>
          <p:cNvPr id="75833" name="Oval 57"/>
          <p:cNvSpPr>
            <a:spLocks noChangeArrowheads="1"/>
          </p:cNvSpPr>
          <p:nvPr/>
        </p:nvSpPr>
        <p:spPr bwMode="auto">
          <a:xfrm>
            <a:off x="3048000" y="2286000"/>
            <a:ext cx="762000" cy="762000"/>
          </a:xfrm>
          <a:prstGeom prst="ellipse">
            <a:avLst/>
          </a:prstGeom>
          <a:noFill/>
          <a:ln w="38100">
            <a:solidFill>
              <a:srgbClr val="C9151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75836" name="AutoShape 60">
            <a:hlinkClick r:id="" action="ppaction://noaction" highlightClick="1">
              <a:snd r:embed="rId7" name="totlam.wav"/>
            </a:hlinkClick>
          </p:cNvPr>
          <p:cNvSpPr>
            <a:spLocks noChangeArrowheads="1"/>
          </p:cNvSpPr>
          <p:nvPr/>
        </p:nvSpPr>
        <p:spPr bwMode="auto">
          <a:xfrm>
            <a:off x="3187700" y="4210050"/>
            <a:ext cx="422275" cy="422275"/>
          </a:xfrm>
          <a:prstGeom prst="actionButtonBlank">
            <a:avLst/>
          </a:prstGeom>
          <a:gradFill rotWithShape="1">
            <a:gsLst>
              <a:gs pos="0">
                <a:srgbClr val="CC99FF"/>
              </a:gs>
              <a:gs pos="100000">
                <a:srgbClr val="FCEA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800" b="1">
                <a:solidFill>
                  <a:srgbClr val="003CB4"/>
                </a:solidFill>
                <a:latin typeface="Arial" charset="0"/>
              </a:rPr>
              <a:t>A</a:t>
            </a:r>
          </a:p>
        </p:txBody>
      </p:sp>
      <p:sp>
        <p:nvSpPr>
          <p:cNvPr id="75837" name="Oval 61"/>
          <p:cNvSpPr>
            <a:spLocks noChangeArrowheads="1"/>
          </p:cNvSpPr>
          <p:nvPr/>
        </p:nvSpPr>
        <p:spPr bwMode="auto">
          <a:xfrm>
            <a:off x="3019425" y="4038600"/>
            <a:ext cx="762000" cy="762000"/>
          </a:xfrm>
          <a:prstGeom prst="ellipse">
            <a:avLst/>
          </a:prstGeom>
          <a:noFill/>
          <a:ln w="38100">
            <a:solidFill>
              <a:srgbClr val="C9151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</p:spTree>
  </p:cSld>
  <p:clrMapOvr>
    <a:masterClrMapping/>
  </p:clrMapOvr>
  <p:transition>
    <p:blinds dir="vert"/>
    <p:sndAc>
      <p:stSnd>
        <p:snd r:embed="rId3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5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7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7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7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5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8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58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836"/>
                  </p:tgtEl>
                </p:cond>
              </p:nextCondLst>
            </p:seq>
          </p:childTnLst>
        </p:cTn>
      </p:par>
    </p:tnLst>
    <p:bldLst>
      <p:bldP spid="75782" grpId="0"/>
      <p:bldP spid="75790" grpId="0"/>
      <p:bldP spid="75791" grpId="0"/>
      <p:bldP spid="75820" grpId="0" animBg="1"/>
      <p:bldP spid="75821" grpId="0" animBg="1"/>
      <p:bldP spid="75822" grpId="0" animBg="1"/>
      <p:bldP spid="75823" grpId="0" animBg="1"/>
      <p:bldP spid="75824" grpId="0" animBg="1"/>
      <p:bldP spid="75825" grpId="0" animBg="1"/>
      <p:bldP spid="75827" grpId="0"/>
      <p:bldP spid="75833" grpId="0" animBg="1"/>
      <p:bldP spid="758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95" name="AutoShape 183"/>
          <p:cNvSpPr>
            <a:spLocks noChangeArrowheads="1"/>
          </p:cNvSpPr>
          <p:nvPr/>
        </p:nvSpPr>
        <p:spPr bwMode="auto">
          <a:xfrm>
            <a:off x="4445000" y="2895600"/>
            <a:ext cx="4495800" cy="838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graphicFrame>
        <p:nvGraphicFramePr>
          <p:cNvPr id="64603" name="Group 91"/>
          <p:cNvGraphicFramePr>
            <a:graphicFrameLocks noGrp="1"/>
          </p:cNvGraphicFramePr>
          <p:nvPr/>
        </p:nvGraphicFramePr>
        <p:xfrm>
          <a:off x="4868863" y="381000"/>
          <a:ext cx="3657600" cy="2438400"/>
        </p:xfrm>
        <a:graphic>
          <a:graphicData uri="http://schemas.openxmlformats.org/drawingml/2006/table">
            <a:tbl>
              <a:tblPr/>
              <a:tblGrid>
                <a:gridCol w="522287"/>
                <a:gridCol w="522288"/>
                <a:gridCol w="522287"/>
                <a:gridCol w="523875"/>
                <a:gridCol w="522288"/>
                <a:gridCol w="522287"/>
                <a:gridCol w="522288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49" name="Rectangle 85" descr="Divot"/>
          <p:cNvSpPr>
            <a:spLocks noChangeArrowheads="1"/>
          </p:cNvSpPr>
          <p:nvPr/>
        </p:nvSpPr>
        <p:spPr bwMode="auto">
          <a:xfrm>
            <a:off x="5402263" y="1084263"/>
            <a:ext cx="522287" cy="1722437"/>
          </a:xfrm>
          <a:prstGeom prst="rect">
            <a:avLst/>
          </a:prstGeom>
          <a:pattFill prst="divot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2350" name="Rectangle 86"/>
          <p:cNvSpPr>
            <a:spLocks noChangeArrowheads="1"/>
          </p:cNvSpPr>
          <p:nvPr/>
        </p:nvSpPr>
        <p:spPr bwMode="auto">
          <a:xfrm>
            <a:off x="6430963" y="790575"/>
            <a:ext cx="522287" cy="2036763"/>
          </a:xfrm>
          <a:prstGeom prst="rect">
            <a:avLst/>
          </a:prstGeom>
          <a:solidFill>
            <a:srgbClr val="FCF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64599" name="Rectangle 87"/>
          <p:cNvSpPr>
            <a:spLocks noChangeArrowheads="1"/>
          </p:cNvSpPr>
          <p:nvPr/>
        </p:nvSpPr>
        <p:spPr bwMode="auto">
          <a:xfrm>
            <a:off x="7485063" y="1320800"/>
            <a:ext cx="522287" cy="15001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/>
            </a:endParaRPr>
          </a:p>
        </p:txBody>
      </p:sp>
      <p:sp>
        <p:nvSpPr>
          <p:cNvPr id="12352" name="Line 88"/>
          <p:cNvSpPr>
            <a:spLocks noChangeShapeType="1"/>
          </p:cNvSpPr>
          <p:nvPr/>
        </p:nvSpPr>
        <p:spPr bwMode="auto">
          <a:xfrm flipH="1">
            <a:off x="4868863" y="1066800"/>
            <a:ext cx="522287" cy="1588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3" name="Line 89"/>
          <p:cNvSpPr>
            <a:spLocks noChangeShapeType="1"/>
          </p:cNvSpPr>
          <p:nvPr/>
        </p:nvSpPr>
        <p:spPr bwMode="auto">
          <a:xfrm flipH="1" flipV="1">
            <a:off x="4856163" y="1295400"/>
            <a:ext cx="3136900" cy="31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4" name="Text Box 92"/>
          <p:cNvSpPr txBox="1">
            <a:spLocks noChangeArrowheads="1"/>
          </p:cNvSpPr>
          <p:nvPr/>
        </p:nvSpPr>
        <p:spPr bwMode="auto">
          <a:xfrm>
            <a:off x="4767263" y="29718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Vải hoa</a:t>
            </a:r>
          </a:p>
        </p:txBody>
      </p:sp>
      <p:sp>
        <p:nvSpPr>
          <p:cNvPr id="12355" name="Text Box 93"/>
          <p:cNvSpPr txBox="1">
            <a:spLocks noChangeArrowheads="1"/>
          </p:cNvSpPr>
          <p:nvPr/>
        </p:nvSpPr>
        <p:spPr bwMode="auto">
          <a:xfrm>
            <a:off x="5859463" y="2973388"/>
            <a:ext cx="11572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Vải trắng</a:t>
            </a:r>
          </a:p>
        </p:txBody>
      </p:sp>
      <p:sp>
        <p:nvSpPr>
          <p:cNvPr id="12356" name="Text Box 94"/>
          <p:cNvSpPr txBox="1">
            <a:spLocks noChangeArrowheads="1"/>
          </p:cNvSpPr>
          <p:nvPr/>
        </p:nvSpPr>
        <p:spPr bwMode="auto">
          <a:xfrm>
            <a:off x="6773863" y="2971800"/>
            <a:ext cx="1463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Vải xanh</a:t>
            </a:r>
          </a:p>
        </p:txBody>
      </p:sp>
      <p:sp>
        <p:nvSpPr>
          <p:cNvPr id="12357" name="Text Box 95"/>
          <p:cNvSpPr txBox="1">
            <a:spLocks noChangeArrowheads="1"/>
          </p:cNvSpPr>
          <p:nvPr/>
        </p:nvSpPr>
        <p:spPr bwMode="auto">
          <a:xfrm>
            <a:off x="7637463" y="3016250"/>
            <a:ext cx="1608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B3E"/>
                </a:solidFill>
                <a:latin typeface="Arial" charset="0"/>
              </a:rPr>
              <a:t>(Loại vải)</a:t>
            </a:r>
          </a:p>
        </p:txBody>
      </p:sp>
      <p:sp>
        <p:nvSpPr>
          <p:cNvPr id="12358" name="Text Box 96"/>
          <p:cNvSpPr txBox="1">
            <a:spLocks noChangeArrowheads="1"/>
          </p:cNvSpPr>
          <p:nvPr/>
        </p:nvSpPr>
        <p:spPr bwMode="auto">
          <a:xfrm>
            <a:off x="3987800" y="-107950"/>
            <a:ext cx="96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990B3E"/>
                </a:solidFill>
                <a:latin typeface="Arial" charset="0"/>
              </a:rPr>
              <a:t>   (Cuộn)</a:t>
            </a:r>
          </a:p>
        </p:txBody>
      </p:sp>
      <p:sp>
        <p:nvSpPr>
          <p:cNvPr id="12359" name="Text Box 114"/>
          <p:cNvSpPr txBox="1">
            <a:spLocks noChangeArrowheads="1"/>
          </p:cNvSpPr>
          <p:nvPr/>
        </p:nvSpPr>
        <p:spPr bwMode="auto">
          <a:xfrm>
            <a:off x="4322763" y="863600"/>
            <a:ext cx="723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42</a:t>
            </a:r>
          </a:p>
        </p:txBody>
      </p:sp>
      <p:sp>
        <p:nvSpPr>
          <p:cNvPr id="12360" name="Text Box 115"/>
          <p:cNvSpPr txBox="1">
            <a:spLocks noChangeArrowheads="1"/>
          </p:cNvSpPr>
          <p:nvPr/>
        </p:nvSpPr>
        <p:spPr bwMode="auto">
          <a:xfrm>
            <a:off x="4208463" y="1104900"/>
            <a:ext cx="952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37</a:t>
            </a:r>
          </a:p>
        </p:txBody>
      </p:sp>
      <p:sp>
        <p:nvSpPr>
          <p:cNvPr id="12361" name="Text Box 116"/>
          <p:cNvSpPr txBox="1">
            <a:spLocks noChangeArrowheads="1"/>
          </p:cNvSpPr>
          <p:nvPr/>
        </p:nvSpPr>
        <p:spPr bwMode="auto">
          <a:xfrm>
            <a:off x="4246563" y="6096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50</a:t>
            </a:r>
          </a:p>
        </p:txBody>
      </p:sp>
      <p:sp>
        <p:nvSpPr>
          <p:cNvPr id="64641" name="Text Box 129"/>
          <p:cNvSpPr txBox="1">
            <a:spLocks noChangeArrowheads="1"/>
          </p:cNvSpPr>
          <p:nvPr/>
        </p:nvSpPr>
        <p:spPr bwMode="auto">
          <a:xfrm>
            <a:off x="152400" y="4495800"/>
            <a:ext cx="8839200" cy="132397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>
            <a:prstShdw prst="shdw18" dist="17961" dir="13500000">
              <a:schemeClr val="tx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lphaLcParenR"/>
              <a:defRPr/>
            </a:pPr>
            <a:r>
              <a:rPr lang="en-US" sz="2000" b="1" i="1">
                <a:solidFill>
                  <a:schemeClr val="bg2"/>
                </a:solidFill>
                <a:latin typeface="Arial"/>
              </a:rPr>
              <a:t>Trong tháng 12 cửa hàng đó bán được 2100 mét vải hoa.</a:t>
            </a:r>
          </a:p>
          <a:p>
            <a:pPr marL="457200" indent="-457200" algn="l">
              <a:spcBef>
                <a:spcPct val="50000"/>
              </a:spcBef>
              <a:defRPr/>
            </a:pPr>
            <a:r>
              <a:rPr lang="en-US" sz="2000" b="1" i="1">
                <a:solidFill>
                  <a:schemeClr val="bg2"/>
                </a:solidFill>
                <a:latin typeface="Arial"/>
              </a:rPr>
              <a:t>       b) Tổng số vải cửa hàng đã bán được trong tháng 12 là:</a:t>
            </a:r>
          </a:p>
          <a:p>
            <a:pPr marL="457200" indent="-457200" algn="l">
              <a:spcBef>
                <a:spcPct val="50000"/>
              </a:spcBef>
              <a:defRPr/>
            </a:pPr>
            <a:r>
              <a:rPr lang="en-US" sz="2000" b="1" i="1">
                <a:solidFill>
                  <a:schemeClr val="bg2"/>
                </a:solidFill>
                <a:latin typeface="Arial"/>
              </a:rPr>
              <a:t>                           2100 + 2500 + 1850 = 6450(m)</a:t>
            </a:r>
          </a:p>
        </p:txBody>
      </p:sp>
      <p:sp>
        <p:nvSpPr>
          <p:cNvPr id="64685" name="Oval 173"/>
          <p:cNvSpPr>
            <a:spLocks noChangeArrowheads="1"/>
          </p:cNvSpPr>
          <p:nvPr/>
        </p:nvSpPr>
        <p:spPr bwMode="auto">
          <a:xfrm>
            <a:off x="2362200" y="1143000"/>
            <a:ext cx="4572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2"/>
                </a:solidFill>
                <a:latin typeface="Arial" charset="0"/>
              </a:rPr>
              <a:t>Nhóm 1) 42 x 50 = 2100 (m)</a:t>
            </a:r>
          </a:p>
        </p:txBody>
      </p:sp>
      <p:sp>
        <p:nvSpPr>
          <p:cNvPr id="64686" name="Oval 174"/>
          <p:cNvSpPr>
            <a:spLocks noChangeArrowheads="1"/>
          </p:cNvSpPr>
          <p:nvPr/>
        </p:nvSpPr>
        <p:spPr bwMode="auto">
          <a:xfrm>
            <a:off x="4495800" y="152400"/>
            <a:ext cx="4495800" cy="762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2"/>
                </a:solidFill>
                <a:latin typeface="Arial" charset="0"/>
              </a:rPr>
              <a:t>Nhóm 2) 50 x 50 = 2500 (m)</a:t>
            </a:r>
          </a:p>
        </p:txBody>
      </p:sp>
      <p:sp>
        <p:nvSpPr>
          <p:cNvPr id="64687" name="Oval 175"/>
          <p:cNvSpPr>
            <a:spLocks noChangeArrowheads="1"/>
          </p:cNvSpPr>
          <p:nvPr/>
        </p:nvSpPr>
        <p:spPr bwMode="auto">
          <a:xfrm>
            <a:off x="4038600" y="1905000"/>
            <a:ext cx="4572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2"/>
                </a:solidFill>
                <a:latin typeface="Arial" charset="0"/>
              </a:rPr>
              <a:t>Nhóm 3) 37 x 50 = 1850 (m)</a:t>
            </a:r>
          </a:p>
        </p:txBody>
      </p:sp>
      <p:sp>
        <p:nvSpPr>
          <p:cNvPr id="64689" name="AutoShape 177"/>
          <p:cNvSpPr>
            <a:spLocks noChangeArrowheads="1"/>
          </p:cNvSpPr>
          <p:nvPr/>
        </p:nvSpPr>
        <p:spPr bwMode="auto">
          <a:xfrm>
            <a:off x="152400" y="152400"/>
            <a:ext cx="4191000" cy="3733800"/>
          </a:xfrm>
          <a:prstGeom prst="curvedRightArrow">
            <a:avLst>
              <a:gd name="adj1" fmla="val 20000"/>
              <a:gd name="adj2" fmla="val 40000"/>
              <a:gd name="adj3" fmla="val 3741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4692" name="Text Box 180"/>
          <p:cNvSpPr txBox="1">
            <a:spLocks noChangeArrowheads="1"/>
          </p:cNvSpPr>
          <p:nvPr/>
        </p:nvSpPr>
        <p:spPr bwMode="auto">
          <a:xfrm>
            <a:off x="2057400" y="2819400"/>
            <a:ext cx="16764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2"/>
                </a:solidFill>
                <a:latin typeface="Arial" charset="0"/>
              </a:rPr>
              <a:t>    Nhóm 4)</a:t>
            </a:r>
          </a:p>
        </p:txBody>
      </p:sp>
      <p:sp>
        <p:nvSpPr>
          <p:cNvPr id="64694" name="Text Box 182"/>
          <p:cNvSpPr txBox="1">
            <a:spLocks noChangeArrowheads="1"/>
          </p:cNvSpPr>
          <p:nvPr/>
        </p:nvSpPr>
        <p:spPr bwMode="auto">
          <a:xfrm>
            <a:off x="3962400" y="3186113"/>
            <a:ext cx="48768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2"/>
                </a:solidFill>
                <a:latin typeface="Arial" charset="0"/>
              </a:rPr>
              <a:t>    Vải hoa + vải trắng + vải xanh</a:t>
            </a:r>
          </a:p>
        </p:txBody>
      </p:sp>
      <p:sp>
        <p:nvSpPr>
          <p:cNvPr id="64696" name="Text Box 184"/>
          <p:cNvSpPr txBox="1">
            <a:spLocks noChangeArrowheads="1"/>
          </p:cNvSpPr>
          <p:nvPr/>
        </p:nvSpPr>
        <p:spPr bwMode="auto">
          <a:xfrm>
            <a:off x="457200" y="3810000"/>
            <a:ext cx="20574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chemeClr val="bg2"/>
                </a:solidFill>
                <a:latin typeface="Arial" charset="0"/>
              </a:rPr>
              <a:t>Trả lời</a:t>
            </a:r>
          </a:p>
        </p:txBody>
      </p:sp>
      <p:sp>
        <p:nvSpPr>
          <p:cNvPr id="12370" name="Text Box 185"/>
          <p:cNvSpPr txBox="1">
            <a:spLocks noChangeArrowheads="1"/>
          </p:cNvSpPr>
          <p:nvPr/>
        </p:nvSpPr>
        <p:spPr bwMode="auto">
          <a:xfrm>
            <a:off x="381000" y="4038600"/>
            <a:ext cx="8763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 spd="med">
    <p:blinds dir="vert"/>
    <p:sndAc>
      <p:stSnd>
        <p:snd r:embed="rId3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95" grpId="0" animBg="1"/>
      <p:bldP spid="64641" grpId="0" animBg="1"/>
      <p:bldP spid="64685" grpId="0" animBg="1"/>
      <p:bldP spid="64686" grpId="0" animBg="1"/>
      <p:bldP spid="64687" grpId="0" animBg="1"/>
      <p:bldP spid="64689" grpId="0" animBg="1"/>
      <p:bldP spid="64692" grpId="0"/>
      <p:bldP spid="64694" grpId="0"/>
      <p:bldP spid="646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-128588" y="171450"/>
            <a:ext cx="26670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chemeClr val="tx2"/>
                </a:solidFill>
                <a:latin typeface="Arial" charset="0"/>
              </a:rPr>
              <a:t>Củng cố - dặn dò</a:t>
            </a:r>
          </a:p>
        </p:txBody>
      </p:sp>
      <p:graphicFrame>
        <p:nvGraphicFramePr>
          <p:cNvPr id="65610" name="Group 74"/>
          <p:cNvGraphicFramePr>
            <a:graphicFrameLocks noGrp="1"/>
          </p:cNvGraphicFramePr>
          <p:nvPr/>
        </p:nvGraphicFramePr>
        <p:xfrm>
          <a:off x="266700" y="1201738"/>
          <a:ext cx="4064000" cy="4191000"/>
        </p:xfrm>
        <a:graphic>
          <a:graphicData uri="http://schemas.openxmlformats.org/drawingml/2006/table">
            <a:tbl>
              <a:tblPr/>
              <a:tblGrid>
                <a:gridCol w="1354138"/>
                <a:gridCol w="1355725"/>
                <a:gridCol w="1354137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Lan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Hồng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Hiền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FE8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FE8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FE8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FE8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FE8"/>
                    </a:solidFill>
                  </a:tcPr>
                </a:tc>
              </a:tr>
            </a:tbl>
          </a:graphicData>
        </a:graphic>
      </p:graphicFrame>
      <p:sp>
        <p:nvSpPr>
          <p:cNvPr id="65564" name="Text Box 28"/>
          <p:cNvSpPr txBox="1">
            <a:spLocks noChangeArrowheads="1"/>
          </p:cNvSpPr>
          <p:nvPr/>
        </p:nvSpPr>
        <p:spPr bwMode="auto">
          <a:xfrm>
            <a:off x="2924175" y="114300"/>
            <a:ext cx="64770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i="1">
                <a:solidFill>
                  <a:srgbClr val="000000"/>
                </a:solidFill>
                <a:latin typeface="Arial" charset="0"/>
              </a:rPr>
              <a:t>Nhìn vào biểu đồ, em hãy cho biết bạn Lan gấp nhiều hơn bạn Hồng mấy bông hoa và  ít hơn bạn Hiền mấy bông hoa ?</a:t>
            </a:r>
          </a:p>
        </p:txBody>
      </p:sp>
      <p:pic>
        <p:nvPicPr>
          <p:cNvPr id="65573" name="Picture 37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333625"/>
            <a:ext cx="48895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97" name="Picture 61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048000"/>
            <a:ext cx="48895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98" name="Picture 62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" y="3962400"/>
            <a:ext cx="48895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99" name="Picture 63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1375" y="4800600"/>
            <a:ext cx="48895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600" name="Picture 64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4225" y="2286000"/>
            <a:ext cx="48895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608" name="Picture 72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3275" y="3962400"/>
            <a:ext cx="48895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612" name="Cloud"/>
          <p:cNvSpPr>
            <a:spLocks noChangeAspect="1" noEditPoints="1" noChangeArrowheads="1"/>
          </p:cNvSpPr>
          <p:nvPr/>
        </p:nvSpPr>
        <p:spPr bwMode="auto">
          <a:xfrm>
            <a:off x="4876800" y="1676400"/>
            <a:ext cx="4191000" cy="2514600"/>
          </a:xfrm>
          <a:custGeom>
            <a:avLst/>
            <a:gdLst>
              <a:gd name="T0" fmla="*/ 13000 w 21600"/>
              <a:gd name="T1" fmla="*/ 1257300 h 21600"/>
              <a:gd name="T2" fmla="*/ 2095500 w 21600"/>
              <a:gd name="T3" fmla="*/ 2511922 h 21600"/>
              <a:gd name="T4" fmla="*/ 4187508 w 21600"/>
              <a:gd name="T5" fmla="*/ 1257300 h 21600"/>
              <a:gd name="T6" fmla="*/ 2095500 w 21600"/>
              <a:gd name="T7" fmla="*/ 1437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CEAF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2000" b="1" i="1">
                <a:solidFill>
                  <a:srgbClr val="000000"/>
                </a:solidFill>
              </a:rPr>
              <a:t>Lan</a:t>
            </a:r>
            <a:r>
              <a:rPr lang="en-US" sz="2000" b="1">
                <a:solidFill>
                  <a:srgbClr val="000000"/>
                </a:solidFill>
              </a:rPr>
              <a:t> gấp được nhiều hơn </a:t>
            </a:r>
            <a:r>
              <a:rPr lang="en-US" sz="2000" b="1" i="1">
                <a:solidFill>
                  <a:srgbClr val="000000"/>
                </a:solidFill>
              </a:rPr>
              <a:t>Hồng </a:t>
            </a:r>
            <a:r>
              <a:rPr lang="en-US" sz="2000" b="1">
                <a:solidFill>
                  <a:srgbClr val="000000"/>
                </a:solidFill>
              </a:rPr>
              <a:t>1 bông hoa nhưng ít hơn </a:t>
            </a:r>
            <a:r>
              <a:rPr lang="en-US" sz="2000" b="1" i="1">
                <a:solidFill>
                  <a:srgbClr val="000000"/>
                </a:solidFill>
              </a:rPr>
              <a:t>Hiền</a:t>
            </a:r>
            <a:r>
              <a:rPr lang="en-US" sz="2000" b="1">
                <a:solidFill>
                  <a:srgbClr val="000000"/>
                </a:solidFill>
              </a:rPr>
              <a:t> 1 bông hoa </a:t>
            </a:r>
          </a:p>
        </p:txBody>
      </p:sp>
      <p:sp>
        <p:nvSpPr>
          <p:cNvPr id="65620" name="Line 84"/>
          <p:cNvSpPr>
            <a:spLocks noChangeShapeType="1"/>
          </p:cNvSpPr>
          <p:nvPr/>
        </p:nvSpPr>
        <p:spPr bwMode="auto">
          <a:xfrm flipV="1">
            <a:off x="4343400" y="3276600"/>
            <a:ext cx="638175" cy="1524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21" name="Rectangle 85"/>
          <p:cNvSpPr>
            <a:spLocks noChangeArrowheads="1"/>
          </p:cNvSpPr>
          <p:nvPr/>
        </p:nvSpPr>
        <p:spPr bwMode="auto">
          <a:xfrm>
            <a:off x="1371600" y="5486400"/>
            <a:ext cx="7086600" cy="609600"/>
          </a:xfrm>
          <a:prstGeom prst="rect">
            <a:avLst/>
          </a:prstGeom>
          <a:solidFill>
            <a:srgbClr val="E3D2A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Bài học hôm nay giúp cho chúng ta biết </a:t>
            </a:r>
          </a:p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cách đọc, phân tích và xử lí số liệu trên 2 biểu đồ.</a:t>
            </a:r>
          </a:p>
        </p:txBody>
      </p:sp>
      <p:sp>
        <p:nvSpPr>
          <p:cNvPr id="65622" name="Oval 86"/>
          <p:cNvSpPr>
            <a:spLocks noChangeArrowheads="1"/>
          </p:cNvSpPr>
          <p:nvPr/>
        </p:nvSpPr>
        <p:spPr bwMode="auto">
          <a:xfrm>
            <a:off x="1219200" y="6172200"/>
            <a:ext cx="7543800" cy="533400"/>
          </a:xfrm>
          <a:prstGeom prst="ellipse">
            <a:avLst/>
          </a:prstGeom>
          <a:solidFill>
            <a:srgbClr val="BADFE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Về nhà làm bài tập trong vở bài tập và chuẩn bị bài mới</a:t>
            </a:r>
          </a:p>
        </p:txBody>
      </p:sp>
      <p:pic>
        <p:nvPicPr>
          <p:cNvPr id="65623" name="Picture 87" descr="qustionbig_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2675" y="152400"/>
            <a:ext cx="6286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  <p:sndAc>
      <p:stSnd>
        <p:snd r:embed="rId3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5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5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6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6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6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6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6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6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64" grpId="0"/>
      <p:bldP spid="65612" grpId="0" animBg="1"/>
      <p:bldP spid="65620" grpId="0" animBg="1"/>
      <p:bldP spid="65621" grpId="0" animBg="1"/>
      <p:bldP spid="656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280988" y="304800"/>
            <a:ext cx="1547812" cy="381000"/>
          </a:xfrm>
          <a:prstGeom prst="flowChartDecision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u="sng">
                <a:solidFill>
                  <a:schemeClr val="bg1"/>
                </a:solidFill>
                <a:latin typeface="Arial" charset="0"/>
              </a:rPr>
              <a:t> Toán: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438400" y="457200"/>
            <a:ext cx="563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rial" charset="0"/>
              </a:rPr>
              <a:t>Bài: </a:t>
            </a:r>
            <a:r>
              <a:rPr lang="en-US" sz="3200" b="1">
                <a:solidFill>
                  <a:schemeClr val="bg1"/>
                </a:solidFill>
                <a:latin typeface="Arial" charset="0"/>
              </a:rPr>
              <a:t>Ôn tập về biểu đồ</a:t>
            </a:r>
          </a:p>
        </p:txBody>
      </p:sp>
      <p:graphicFrame>
        <p:nvGraphicFramePr>
          <p:cNvPr id="43140" name="Group 132"/>
          <p:cNvGraphicFramePr>
            <a:graphicFrameLocks noGrp="1"/>
          </p:cNvGraphicFramePr>
          <p:nvPr>
            <p:ph/>
          </p:nvPr>
        </p:nvGraphicFramePr>
        <p:xfrm>
          <a:off x="304800" y="2438400"/>
          <a:ext cx="8458200" cy="4054475"/>
        </p:xfrm>
        <a:graphic>
          <a:graphicData uri="http://schemas.openxmlformats.org/drawingml/2006/table">
            <a:tbl>
              <a:tblPr/>
              <a:tblGrid>
                <a:gridCol w="2114550"/>
                <a:gridCol w="2114550"/>
                <a:gridCol w="2114550"/>
                <a:gridCol w="2114550"/>
              </a:tblGrid>
              <a:tr h="396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116" name="Rectangle 108"/>
          <p:cNvSpPr>
            <a:spLocks noChangeArrowheads="1"/>
          </p:cNvSpPr>
          <p:nvPr/>
        </p:nvSpPr>
        <p:spPr bwMode="auto">
          <a:xfrm>
            <a:off x="762000" y="2438400"/>
            <a:ext cx="119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Tổ 1</a:t>
            </a:r>
          </a:p>
        </p:txBody>
      </p:sp>
      <p:sp>
        <p:nvSpPr>
          <p:cNvPr id="43117" name="Rectangle 109"/>
          <p:cNvSpPr>
            <a:spLocks noChangeArrowheads="1"/>
          </p:cNvSpPr>
          <p:nvPr/>
        </p:nvSpPr>
        <p:spPr bwMode="auto">
          <a:xfrm>
            <a:off x="2971800" y="2436813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Tổ 2</a:t>
            </a:r>
          </a:p>
        </p:txBody>
      </p:sp>
      <p:sp>
        <p:nvSpPr>
          <p:cNvPr id="43118" name="Rectangle 110"/>
          <p:cNvSpPr>
            <a:spLocks noChangeArrowheads="1"/>
          </p:cNvSpPr>
          <p:nvPr/>
        </p:nvSpPr>
        <p:spPr bwMode="auto">
          <a:xfrm>
            <a:off x="5156200" y="2436813"/>
            <a:ext cx="801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Tổ 3</a:t>
            </a:r>
          </a:p>
        </p:txBody>
      </p:sp>
      <p:sp>
        <p:nvSpPr>
          <p:cNvPr id="43119" name="Rectangle 111"/>
          <p:cNvSpPr>
            <a:spLocks noChangeArrowheads="1"/>
          </p:cNvSpPr>
          <p:nvPr/>
        </p:nvSpPr>
        <p:spPr bwMode="auto">
          <a:xfrm>
            <a:off x="7366000" y="2438400"/>
            <a:ext cx="801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Tổ 4</a:t>
            </a:r>
          </a:p>
        </p:txBody>
      </p:sp>
      <p:sp>
        <p:nvSpPr>
          <p:cNvPr id="43120" name="AutoShape 112"/>
          <p:cNvSpPr>
            <a:spLocks noChangeArrowheads="1"/>
          </p:cNvSpPr>
          <p:nvPr/>
        </p:nvSpPr>
        <p:spPr bwMode="auto">
          <a:xfrm>
            <a:off x="1143000" y="2894013"/>
            <a:ext cx="381000" cy="304800"/>
          </a:xfrm>
          <a:prstGeom prst="flowChartExtra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3121" name="AutoShape 113"/>
          <p:cNvSpPr>
            <a:spLocks noChangeArrowheads="1"/>
          </p:cNvSpPr>
          <p:nvPr/>
        </p:nvSpPr>
        <p:spPr bwMode="auto">
          <a:xfrm>
            <a:off x="1143000" y="3351213"/>
            <a:ext cx="381000" cy="304800"/>
          </a:xfrm>
          <a:prstGeom prst="flowChartExtra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3122" name="AutoShape 114"/>
          <p:cNvSpPr>
            <a:spLocks noChangeArrowheads="1"/>
          </p:cNvSpPr>
          <p:nvPr/>
        </p:nvSpPr>
        <p:spPr bwMode="auto">
          <a:xfrm>
            <a:off x="5334000" y="2894013"/>
            <a:ext cx="381000" cy="304800"/>
          </a:xfrm>
          <a:prstGeom prst="flowChartExtra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3123" name="AutoShape 115"/>
          <p:cNvSpPr>
            <a:spLocks noChangeArrowheads="1"/>
          </p:cNvSpPr>
          <p:nvPr/>
        </p:nvSpPr>
        <p:spPr bwMode="auto">
          <a:xfrm>
            <a:off x="3276600" y="2894013"/>
            <a:ext cx="381000" cy="304800"/>
          </a:xfrm>
          <a:prstGeom prst="flowChartExtra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3124" name="Rectangle 116"/>
          <p:cNvSpPr>
            <a:spLocks noChangeArrowheads="1"/>
          </p:cNvSpPr>
          <p:nvPr/>
        </p:nvSpPr>
        <p:spPr bwMode="auto">
          <a:xfrm>
            <a:off x="1219200" y="4267200"/>
            <a:ext cx="304800" cy="304800"/>
          </a:xfrm>
          <a:prstGeom prst="re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3125" name="Rectangle 117"/>
          <p:cNvSpPr>
            <a:spLocks noChangeArrowheads="1"/>
          </p:cNvSpPr>
          <p:nvPr/>
        </p:nvSpPr>
        <p:spPr bwMode="auto">
          <a:xfrm>
            <a:off x="1219200" y="4722813"/>
            <a:ext cx="304800" cy="304800"/>
          </a:xfrm>
          <a:prstGeom prst="re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3126" name="Rectangle 118"/>
          <p:cNvSpPr>
            <a:spLocks noChangeArrowheads="1"/>
          </p:cNvSpPr>
          <p:nvPr/>
        </p:nvSpPr>
        <p:spPr bwMode="auto">
          <a:xfrm>
            <a:off x="5410200" y="4265613"/>
            <a:ext cx="304800" cy="304800"/>
          </a:xfrm>
          <a:prstGeom prst="re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3127" name="Rectangle 119"/>
          <p:cNvSpPr>
            <a:spLocks noChangeArrowheads="1"/>
          </p:cNvSpPr>
          <p:nvPr/>
        </p:nvSpPr>
        <p:spPr bwMode="auto">
          <a:xfrm>
            <a:off x="5410200" y="4722813"/>
            <a:ext cx="304800" cy="304800"/>
          </a:xfrm>
          <a:prstGeom prst="re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3128" name="Rectangle 120"/>
          <p:cNvSpPr>
            <a:spLocks noChangeArrowheads="1"/>
          </p:cNvSpPr>
          <p:nvPr/>
        </p:nvSpPr>
        <p:spPr bwMode="auto">
          <a:xfrm>
            <a:off x="3276600" y="4265613"/>
            <a:ext cx="304800" cy="304800"/>
          </a:xfrm>
          <a:prstGeom prst="re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3129" name="Rectangle 121"/>
          <p:cNvSpPr>
            <a:spLocks noChangeArrowheads="1"/>
          </p:cNvSpPr>
          <p:nvPr/>
        </p:nvSpPr>
        <p:spPr bwMode="auto">
          <a:xfrm>
            <a:off x="7467600" y="6096000"/>
            <a:ext cx="457200" cy="304800"/>
          </a:xfrm>
          <a:prstGeom prst="re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3134" name="Text Box 126"/>
          <p:cNvSpPr txBox="1">
            <a:spLocks noChangeArrowheads="1"/>
          </p:cNvSpPr>
          <p:nvPr/>
        </p:nvSpPr>
        <p:spPr bwMode="auto">
          <a:xfrm>
            <a:off x="1271588" y="1462088"/>
            <a:ext cx="7162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Dựa vào biểu đồ dưới đây, hãy trả lời các câu hỏi sau:</a:t>
            </a:r>
          </a:p>
        </p:txBody>
      </p:sp>
      <p:sp>
        <p:nvSpPr>
          <p:cNvPr id="43135" name="Rectangle 127"/>
          <p:cNvSpPr>
            <a:spLocks noChangeArrowheads="1"/>
          </p:cNvSpPr>
          <p:nvPr/>
        </p:nvSpPr>
        <p:spPr bwMode="auto">
          <a:xfrm>
            <a:off x="3276600" y="6096000"/>
            <a:ext cx="457200" cy="304800"/>
          </a:xfrm>
          <a:prstGeom prst="re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3136" name="Rectangle 128"/>
          <p:cNvSpPr>
            <a:spLocks noChangeArrowheads="1"/>
          </p:cNvSpPr>
          <p:nvPr/>
        </p:nvSpPr>
        <p:spPr bwMode="auto">
          <a:xfrm>
            <a:off x="5334000" y="5637213"/>
            <a:ext cx="457200" cy="304800"/>
          </a:xfrm>
          <a:prstGeom prst="re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3137" name="Rectangle 129"/>
          <p:cNvSpPr>
            <a:spLocks noChangeArrowheads="1"/>
          </p:cNvSpPr>
          <p:nvPr/>
        </p:nvSpPr>
        <p:spPr bwMode="auto">
          <a:xfrm>
            <a:off x="3276600" y="5637213"/>
            <a:ext cx="457200" cy="304800"/>
          </a:xfrm>
          <a:prstGeom prst="re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3138" name="Rectangle 130"/>
          <p:cNvSpPr>
            <a:spLocks noChangeArrowheads="1"/>
          </p:cNvSpPr>
          <p:nvPr/>
        </p:nvSpPr>
        <p:spPr bwMode="auto">
          <a:xfrm>
            <a:off x="7467600" y="5637213"/>
            <a:ext cx="457200" cy="304800"/>
          </a:xfrm>
          <a:prstGeom prst="re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3139" name="Text Box 131"/>
          <p:cNvSpPr txBox="1">
            <a:spLocks noChangeArrowheads="1"/>
          </p:cNvSpPr>
          <p:nvPr/>
        </p:nvSpPr>
        <p:spPr bwMode="auto">
          <a:xfrm>
            <a:off x="762000" y="1903413"/>
            <a:ext cx="7596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SỐ HÌNH CỦA BỐN TỔ ĐÃ CẮT ĐƯỢC</a:t>
            </a:r>
          </a:p>
        </p:txBody>
      </p:sp>
      <p:sp>
        <p:nvSpPr>
          <p:cNvPr id="43141" name="Rectangle 133"/>
          <p:cNvSpPr>
            <a:spLocks noChangeArrowheads="1"/>
          </p:cNvSpPr>
          <p:nvPr/>
        </p:nvSpPr>
        <p:spPr bwMode="auto">
          <a:xfrm>
            <a:off x="7543800" y="4265613"/>
            <a:ext cx="304800" cy="304800"/>
          </a:xfrm>
          <a:prstGeom prst="re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3142" name="Rectangle 134"/>
          <p:cNvSpPr>
            <a:spLocks noChangeArrowheads="1"/>
          </p:cNvSpPr>
          <p:nvPr/>
        </p:nvSpPr>
        <p:spPr bwMode="auto">
          <a:xfrm>
            <a:off x="7543800" y="4722813"/>
            <a:ext cx="304800" cy="304800"/>
          </a:xfrm>
          <a:prstGeom prst="re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174" name="Text Box 149"/>
          <p:cNvSpPr txBox="1">
            <a:spLocks noChangeArrowheads="1"/>
          </p:cNvSpPr>
          <p:nvPr/>
        </p:nvSpPr>
        <p:spPr bwMode="auto">
          <a:xfrm>
            <a:off x="228600" y="990600"/>
            <a:ext cx="9906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3158" name="Oval 150"/>
          <p:cNvSpPr>
            <a:spLocks noChangeArrowheads="1"/>
          </p:cNvSpPr>
          <p:nvPr/>
        </p:nvSpPr>
        <p:spPr bwMode="auto">
          <a:xfrm>
            <a:off x="457200" y="914400"/>
            <a:ext cx="1600200" cy="533400"/>
          </a:xfrm>
          <a:prstGeom prst="ellipse">
            <a:avLst/>
          </a:prstGeom>
          <a:solidFill>
            <a:srgbClr val="AC29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i="1">
                <a:latin typeface="Arial" charset="0"/>
              </a:rPr>
              <a:t>Bài 1:</a:t>
            </a:r>
          </a:p>
        </p:txBody>
      </p:sp>
    </p:spTree>
  </p:cSld>
  <p:clrMapOvr>
    <a:masterClrMapping/>
  </p:clrMapOvr>
  <p:transition>
    <p:blinds dir="vert"/>
    <p:sndAc>
      <p:stSnd>
        <p:snd r:embed="rId3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4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43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431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3000"/>
                                        <p:tgtEl>
                                          <p:spTgt spid="4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3000"/>
                                        <p:tgtEl>
                                          <p:spTgt spid="4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3000"/>
                                        <p:tgtEl>
                                          <p:spTgt spid="4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3000"/>
                                        <p:tgtEl>
                                          <p:spTgt spid="4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43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431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4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4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43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431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4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4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43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43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4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4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70" decel="100000"/>
                                        <p:tgtEl>
                                          <p:spTgt spid="43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770" decel="100000"/>
                                        <p:tgtEl>
                                          <p:spTgt spid="43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4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4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43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431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4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4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43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431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4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4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70" decel="100000"/>
                                        <p:tgtEl>
                                          <p:spTgt spid="43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70" decel="100000"/>
                                        <p:tgtEl>
                                          <p:spTgt spid="431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4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4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43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431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4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4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43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431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4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4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43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431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4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4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70" decel="100000"/>
                                        <p:tgtEl>
                                          <p:spTgt spid="43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770" decel="100000"/>
                                        <p:tgtEl>
                                          <p:spTgt spid="431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4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6" dur="770" fill="hold"/>
                                        <p:tgtEl>
                                          <p:spTgt spid="4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770" decel="100000"/>
                                        <p:tgtEl>
                                          <p:spTgt spid="43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770" decel="100000"/>
                                        <p:tgtEl>
                                          <p:spTgt spid="431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5" dur="770" fill="hold"/>
                                        <p:tgtEl>
                                          <p:spTgt spid="4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7" dur="770" fill="hold"/>
                                        <p:tgtEl>
                                          <p:spTgt spid="4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770" decel="100000"/>
                                        <p:tgtEl>
                                          <p:spTgt spid="43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770" decel="100000"/>
                                        <p:tgtEl>
                                          <p:spTgt spid="431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4" dur="770" fill="hold"/>
                                        <p:tgtEl>
                                          <p:spTgt spid="43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770" fill="hold"/>
                                        <p:tgtEl>
                                          <p:spTgt spid="4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770" decel="100000"/>
                                        <p:tgtEl>
                                          <p:spTgt spid="43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770" decel="100000"/>
                                        <p:tgtEl>
                                          <p:spTgt spid="431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3" dur="770" fill="hold"/>
                                        <p:tgtEl>
                                          <p:spTgt spid="43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5" dur="770" fill="hold"/>
                                        <p:tgtEl>
                                          <p:spTgt spid="43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770" decel="100000"/>
                                        <p:tgtEl>
                                          <p:spTgt spid="43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770" decel="100000"/>
                                        <p:tgtEl>
                                          <p:spTgt spid="431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2" dur="770" fill="hold"/>
                                        <p:tgtEl>
                                          <p:spTgt spid="4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770" fill="hold"/>
                                        <p:tgtEl>
                                          <p:spTgt spid="4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770" decel="100000"/>
                                        <p:tgtEl>
                                          <p:spTgt spid="43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770" decel="100000"/>
                                        <p:tgtEl>
                                          <p:spTgt spid="431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1" dur="770" fill="hold"/>
                                        <p:tgtEl>
                                          <p:spTgt spid="4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3" dur="770" fill="hold"/>
                                        <p:tgtEl>
                                          <p:spTgt spid="4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3" grpId="0"/>
      <p:bldP spid="43116" grpId="0"/>
      <p:bldP spid="43117" grpId="0"/>
      <p:bldP spid="43118" grpId="0"/>
      <p:bldP spid="43119" grpId="0"/>
      <p:bldP spid="43120" grpId="0" animBg="1"/>
      <p:bldP spid="43121" grpId="0" animBg="1"/>
      <p:bldP spid="43122" grpId="0" animBg="1"/>
      <p:bldP spid="43123" grpId="0" animBg="1"/>
      <p:bldP spid="43124" grpId="0" animBg="1"/>
      <p:bldP spid="43125" grpId="0" animBg="1"/>
      <p:bldP spid="43126" grpId="0" animBg="1"/>
      <p:bldP spid="43127" grpId="0" animBg="1"/>
      <p:bldP spid="43128" grpId="0" animBg="1"/>
      <p:bldP spid="43129" grpId="0" animBg="1"/>
      <p:bldP spid="43134" grpId="0"/>
      <p:bldP spid="43135" grpId="0" animBg="1"/>
      <p:bldP spid="43136" grpId="0" animBg="1"/>
      <p:bldP spid="43137" grpId="0" animBg="1"/>
      <p:bldP spid="43138" grpId="0" animBg="1"/>
      <p:bldP spid="43139" grpId="0"/>
      <p:bldP spid="43141" grpId="0" animBg="1"/>
      <p:bldP spid="43142" grpId="0" animBg="1"/>
      <p:bldP spid="431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32" name="Text Box 76"/>
          <p:cNvSpPr txBox="1">
            <a:spLocks noChangeArrowheads="1"/>
          </p:cNvSpPr>
          <p:nvPr/>
        </p:nvSpPr>
        <p:spPr bwMode="auto">
          <a:xfrm>
            <a:off x="0" y="0"/>
            <a:ext cx="891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" charset="0"/>
              </a:rPr>
              <a:t>a) Cả bốn tổ cắt được bao nhiêu hình ? Trong đó bao nhiêu hình tam giác, bao nhiêu hình vuông và bao nhiêu hình chữ nhật ?</a:t>
            </a:r>
          </a:p>
        </p:txBody>
      </p:sp>
      <p:graphicFrame>
        <p:nvGraphicFramePr>
          <p:cNvPr id="45305" name="Group 249"/>
          <p:cNvGraphicFramePr>
            <a:graphicFrameLocks noGrp="1"/>
          </p:cNvGraphicFramePr>
          <p:nvPr/>
        </p:nvGraphicFramePr>
        <p:xfrm>
          <a:off x="3505200" y="1524000"/>
          <a:ext cx="5410200" cy="4968875"/>
        </p:xfrm>
        <a:graphic>
          <a:graphicData uri="http://schemas.openxmlformats.org/drawingml/2006/table">
            <a:tbl>
              <a:tblPr/>
              <a:tblGrid>
                <a:gridCol w="1352550"/>
                <a:gridCol w="1352550"/>
                <a:gridCol w="1352550"/>
                <a:gridCol w="1352550"/>
              </a:tblGrid>
              <a:tr h="3962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5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A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5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A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5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A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5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B1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194" name="Rectangle 138"/>
          <p:cNvSpPr>
            <a:spLocks noChangeArrowheads="1"/>
          </p:cNvSpPr>
          <p:nvPr/>
        </p:nvSpPr>
        <p:spPr bwMode="auto">
          <a:xfrm>
            <a:off x="3833813" y="1509713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Tổ 1</a:t>
            </a:r>
          </a:p>
        </p:txBody>
      </p:sp>
      <p:sp>
        <p:nvSpPr>
          <p:cNvPr id="45195" name="Rectangle 139"/>
          <p:cNvSpPr>
            <a:spLocks noChangeArrowheads="1"/>
          </p:cNvSpPr>
          <p:nvPr/>
        </p:nvSpPr>
        <p:spPr bwMode="auto">
          <a:xfrm>
            <a:off x="5186363" y="150495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Tổ 2</a:t>
            </a:r>
          </a:p>
        </p:txBody>
      </p:sp>
      <p:sp>
        <p:nvSpPr>
          <p:cNvPr id="45196" name="Rectangle 140"/>
          <p:cNvSpPr>
            <a:spLocks noChangeArrowheads="1"/>
          </p:cNvSpPr>
          <p:nvPr/>
        </p:nvSpPr>
        <p:spPr bwMode="auto">
          <a:xfrm>
            <a:off x="6556375" y="1509713"/>
            <a:ext cx="696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Tổ 3</a:t>
            </a:r>
          </a:p>
        </p:txBody>
      </p:sp>
      <p:sp>
        <p:nvSpPr>
          <p:cNvPr id="45197" name="Rectangle 141"/>
          <p:cNvSpPr>
            <a:spLocks noChangeArrowheads="1"/>
          </p:cNvSpPr>
          <p:nvPr/>
        </p:nvSpPr>
        <p:spPr bwMode="auto">
          <a:xfrm>
            <a:off x="7899400" y="1504950"/>
            <a:ext cx="696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Tổ 4</a:t>
            </a:r>
          </a:p>
        </p:txBody>
      </p:sp>
      <p:sp>
        <p:nvSpPr>
          <p:cNvPr id="5183" name="AutoShape 143"/>
          <p:cNvSpPr>
            <a:spLocks noChangeArrowheads="1"/>
          </p:cNvSpPr>
          <p:nvPr/>
        </p:nvSpPr>
        <p:spPr bwMode="auto">
          <a:xfrm>
            <a:off x="6705600" y="1981200"/>
            <a:ext cx="381000" cy="304800"/>
          </a:xfrm>
          <a:prstGeom prst="flowChartExtra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5184" name="AutoShape 144"/>
          <p:cNvSpPr>
            <a:spLocks noChangeArrowheads="1"/>
          </p:cNvSpPr>
          <p:nvPr/>
        </p:nvSpPr>
        <p:spPr bwMode="auto">
          <a:xfrm>
            <a:off x="5334000" y="1981200"/>
            <a:ext cx="381000" cy="304800"/>
          </a:xfrm>
          <a:prstGeom prst="flowChartExtra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5185" name="AutoShape 145"/>
          <p:cNvSpPr>
            <a:spLocks noChangeArrowheads="1"/>
          </p:cNvSpPr>
          <p:nvPr/>
        </p:nvSpPr>
        <p:spPr bwMode="auto">
          <a:xfrm>
            <a:off x="3995738" y="1990725"/>
            <a:ext cx="381000" cy="304800"/>
          </a:xfrm>
          <a:prstGeom prst="flowChartExtra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5186" name="Rectangle 146"/>
          <p:cNvSpPr>
            <a:spLocks noChangeArrowheads="1"/>
          </p:cNvSpPr>
          <p:nvPr/>
        </p:nvSpPr>
        <p:spPr bwMode="auto">
          <a:xfrm>
            <a:off x="6762750" y="3810000"/>
            <a:ext cx="304800" cy="304800"/>
          </a:xfrm>
          <a:prstGeom prst="re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5187" name="Rectangle 147"/>
          <p:cNvSpPr>
            <a:spLocks noChangeArrowheads="1"/>
          </p:cNvSpPr>
          <p:nvPr/>
        </p:nvSpPr>
        <p:spPr bwMode="auto">
          <a:xfrm>
            <a:off x="4038600" y="3810000"/>
            <a:ext cx="304800" cy="304800"/>
          </a:xfrm>
          <a:prstGeom prst="re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5188" name="Rectangle 148"/>
          <p:cNvSpPr>
            <a:spLocks noChangeArrowheads="1"/>
          </p:cNvSpPr>
          <p:nvPr/>
        </p:nvSpPr>
        <p:spPr bwMode="auto">
          <a:xfrm>
            <a:off x="5410200" y="3352800"/>
            <a:ext cx="304800" cy="304800"/>
          </a:xfrm>
          <a:prstGeom prst="re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5189" name="Rectangle 149"/>
          <p:cNvSpPr>
            <a:spLocks noChangeArrowheads="1"/>
          </p:cNvSpPr>
          <p:nvPr/>
        </p:nvSpPr>
        <p:spPr bwMode="auto">
          <a:xfrm>
            <a:off x="6753225" y="3367088"/>
            <a:ext cx="304800" cy="304800"/>
          </a:xfrm>
          <a:prstGeom prst="re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5190" name="Rectangle 150"/>
          <p:cNvSpPr>
            <a:spLocks noChangeArrowheads="1"/>
          </p:cNvSpPr>
          <p:nvPr/>
        </p:nvSpPr>
        <p:spPr bwMode="auto">
          <a:xfrm>
            <a:off x="4038600" y="3352800"/>
            <a:ext cx="304800" cy="304800"/>
          </a:xfrm>
          <a:prstGeom prst="re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5191" name="Rectangle 151"/>
          <p:cNvSpPr>
            <a:spLocks noChangeArrowheads="1"/>
          </p:cNvSpPr>
          <p:nvPr/>
        </p:nvSpPr>
        <p:spPr bwMode="auto">
          <a:xfrm>
            <a:off x="8048625" y="5181600"/>
            <a:ext cx="457200" cy="304800"/>
          </a:xfrm>
          <a:prstGeom prst="re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5192" name="Rectangle 152"/>
          <p:cNvSpPr>
            <a:spLocks noChangeArrowheads="1"/>
          </p:cNvSpPr>
          <p:nvPr/>
        </p:nvSpPr>
        <p:spPr bwMode="auto">
          <a:xfrm>
            <a:off x="5300663" y="5176838"/>
            <a:ext cx="457200" cy="304800"/>
          </a:xfrm>
          <a:prstGeom prst="re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5193" name="Rectangle 153"/>
          <p:cNvSpPr>
            <a:spLocks noChangeArrowheads="1"/>
          </p:cNvSpPr>
          <p:nvPr/>
        </p:nvSpPr>
        <p:spPr bwMode="auto">
          <a:xfrm>
            <a:off x="6667500" y="4724400"/>
            <a:ext cx="457200" cy="304800"/>
          </a:xfrm>
          <a:prstGeom prst="re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5194" name="Rectangle 154"/>
          <p:cNvSpPr>
            <a:spLocks noChangeArrowheads="1"/>
          </p:cNvSpPr>
          <p:nvPr/>
        </p:nvSpPr>
        <p:spPr bwMode="auto">
          <a:xfrm>
            <a:off x="5305425" y="4719638"/>
            <a:ext cx="457200" cy="304800"/>
          </a:xfrm>
          <a:prstGeom prst="re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5195" name="Rectangle 155"/>
          <p:cNvSpPr>
            <a:spLocks noChangeArrowheads="1"/>
          </p:cNvSpPr>
          <p:nvPr/>
        </p:nvSpPr>
        <p:spPr bwMode="auto">
          <a:xfrm>
            <a:off x="8029575" y="4724400"/>
            <a:ext cx="457200" cy="304800"/>
          </a:xfrm>
          <a:prstGeom prst="re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5196" name="Text Box 156"/>
          <p:cNvSpPr txBox="1">
            <a:spLocks noChangeArrowheads="1"/>
          </p:cNvSpPr>
          <p:nvPr/>
        </p:nvSpPr>
        <p:spPr bwMode="auto">
          <a:xfrm>
            <a:off x="3529013" y="1127125"/>
            <a:ext cx="531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latin typeface="Arial" charset="0"/>
              </a:rPr>
              <a:t>SỐ HÌNH CỦA BỐN TỔ ĐÃ CẮT ĐƯỢC</a:t>
            </a:r>
          </a:p>
        </p:txBody>
      </p:sp>
      <p:sp>
        <p:nvSpPr>
          <p:cNvPr id="5197" name="Rectangle 157"/>
          <p:cNvSpPr>
            <a:spLocks noChangeArrowheads="1"/>
          </p:cNvSpPr>
          <p:nvPr/>
        </p:nvSpPr>
        <p:spPr bwMode="auto">
          <a:xfrm>
            <a:off x="8110538" y="3362325"/>
            <a:ext cx="304800" cy="304800"/>
          </a:xfrm>
          <a:prstGeom prst="re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5198" name="Rectangle 158"/>
          <p:cNvSpPr>
            <a:spLocks noChangeArrowheads="1"/>
          </p:cNvSpPr>
          <p:nvPr/>
        </p:nvSpPr>
        <p:spPr bwMode="auto">
          <a:xfrm>
            <a:off x="8120063" y="3810000"/>
            <a:ext cx="304800" cy="304800"/>
          </a:xfrm>
          <a:prstGeom prst="re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45273" name="Text Box 217"/>
          <p:cNvSpPr txBox="1">
            <a:spLocks noChangeArrowheads="1"/>
          </p:cNvSpPr>
          <p:nvPr/>
        </p:nvSpPr>
        <p:spPr bwMode="auto">
          <a:xfrm>
            <a:off x="3943350" y="6019800"/>
            <a:ext cx="480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40002"/>
                </a:solidFill>
                <a:latin typeface="Arial" charset="0"/>
              </a:rPr>
              <a:t>Cả bốn tổ đã cắt được là 16 hình</a:t>
            </a:r>
          </a:p>
        </p:txBody>
      </p:sp>
      <p:sp>
        <p:nvSpPr>
          <p:cNvPr id="45274" name="Text Box 218"/>
          <p:cNvSpPr txBox="1">
            <a:spLocks noChangeArrowheads="1"/>
          </p:cNvSpPr>
          <p:nvPr/>
        </p:nvSpPr>
        <p:spPr bwMode="auto">
          <a:xfrm>
            <a:off x="4267200" y="2819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40002"/>
                </a:solidFill>
                <a:latin typeface="Arial" charset="0"/>
              </a:rPr>
              <a:t>Có 4 hình tam giác</a:t>
            </a:r>
          </a:p>
        </p:txBody>
      </p:sp>
      <p:sp>
        <p:nvSpPr>
          <p:cNvPr id="45275" name="Text Box 219"/>
          <p:cNvSpPr txBox="1">
            <a:spLocks noChangeArrowheads="1"/>
          </p:cNvSpPr>
          <p:nvPr/>
        </p:nvSpPr>
        <p:spPr bwMode="auto">
          <a:xfrm>
            <a:off x="4419600" y="4191000"/>
            <a:ext cx="381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40002"/>
                </a:solidFill>
                <a:latin typeface="Arial" charset="0"/>
              </a:rPr>
              <a:t>Có 7 hình vuông</a:t>
            </a:r>
          </a:p>
        </p:txBody>
      </p:sp>
      <p:sp>
        <p:nvSpPr>
          <p:cNvPr id="45276" name="Text Box 220"/>
          <p:cNvSpPr txBox="1">
            <a:spLocks noChangeArrowheads="1"/>
          </p:cNvSpPr>
          <p:nvPr/>
        </p:nvSpPr>
        <p:spPr bwMode="auto">
          <a:xfrm>
            <a:off x="4714875" y="5562600"/>
            <a:ext cx="335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40002"/>
                </a:solidFill>
                <a:latin typeface="Arial" charset="0"/>
              </a:rPr>
              <a:t>Có 5 hình chữ nhật</a:t>
            </a:r>
          </a:p>
        </p:txBody>
      </p:sp>
      <p:sp>
        <p:nvSpPr>
          <p:cNvPr id="5203" name="AutoShape 226"/>
          <p:cNvSpPr>
            <a:spLocks noChangeArrowheads="1"/>
          </p:cNvSpPr>
          <p:nvPr/>
        </p:nvSpPr>
        <p:spPr bwMode="auto">
          <a:xfrm>
            <a:off x="4019550" y="2438400"/>
            <a:ext cx="381000" cy="304800"/>
          </a:xfrm>
          <a:prstGeom prst="flowChartExtra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45289" name="Cloud"/>
          <p:cNvSpPr>
            <a:spLocks noChangeAspect="1" noEditPoints="1" noChangeArrowheads="1"/>
          </p:cNvSpPr>
          <p:nvPr/>
        </p:nvSpPr>
        <p:spPr bwMode="auto">
          <a:xfrm>
            <a:off x="0" y="3895725"/>
            <a:ext cx="2514600" cy="1371600"/>
          </a:xfrm>
          <a:custGeom>
            <a:avLst/>
            <a:gdLst>
              <a:gd name="T0" fmla="*/ 7800 w 21600"/>
              <a:gd name="T1" fmla="*/ 685800 h 21600"/>
              <a:gd name="T2" fmla="*/ 1257300 w 21600"/>
              <a:gd name="T3" fmla="*/ 1370140 h 21600"/>
              <a:gd name="T4" fmla="*/ 2512505 w 21600"/>
              <a:gd name="T5" fmla="*/ 685800 h 21600"/>
              <a:gd name="T6" fmla="*/ 1257300 w 21600"/>
              <a:gd name="T7" fmla="*/ 7842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BADFE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800">
                <a:solidFill>
                  <a:schemeClr val="bg1"/>
                </a:solidFill>
              </a:rPr>
              <a:t>Trong đó có bao nhiêu hình vuông ?</a:t>
            </a:r>
          </a:p>
        </p:txBody>
      </p:sp>
      <p:sp>
        <p:nvSpPr>
          <p:cNvPr id="45290" name="Cloud"/>
          <p:cNvSpPr>
            <a:spLocks noChangeAspect="1" noEditPoints="1" noChangeArrowheads="1"/>
          </p:cNvSpPr>
          <p:nvPr/>
        </p:nvSpPr>
        <p:spPr bwMode="auto">
          <a:xfrm>
            <a:off x="0" y="5372100"/>
            <a:ext cx="2514600" cy="1371600"/>
          </a:xfrm>
          <a:custGeom>
            <a:avLst/>
            <a:gdLst>
              <a:gd name="T0" fmla="*/ 7800 w 21600"/>
              <a:gd name="T1" fmla="*/ 685800 h 21600"/>
              <a:gd name="T2" fmla="*/ 1257300 w 21600"/>
              <a:gd name="T3" fmla="*/ 1370140 h 21600"/>
              <a:gd name="T4" fmla="*/ 2512505 w 21600"/>
              <a:gd name="T5" fmla="*/ 685800 h 21600"/>
              <a:gd name="T6" fmla="*/ 1257300 w 21600"/>
              <a:gd name="T7" fmla="*/ 7842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A5EBE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800">
                <a:solidFill>
                  <a:schemeClr val="bg1"/>
                </a:solidFill>
              </a:rPr>
              <a:t>Trong đó có bao nhiêu hình chữ nhật ?</a:t>
            </a:r>
          </a:p>
        </p:txBody>
      </p:sp>
      <p:sp>
        <p:nvSpPr>
          <p:cNvPr id="45299" name="Line 243"/>
          <p:cNvSpPr>
            <a:spLocks noChangeShapeType="1"/>
          </p:cNvSpPr>
          <p:nvPr/>
        </p:nvSpPr>
        <p:spPr bwMode="auto">
          <a:xfrm>
            <a:off x="2514600" y="4495800"/>
            <a:ext cx="99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00" name="Line 244"/>
          <p:cNvSpPr>
            <a:spLocks noChangeShapeType="1"/>
          </p:cNvSpPr>
          <p:nvPr/>
        </p:nvSpPr>
        <p:spPr bwMode="auto">
          <a:xfrm>
            <a:off x="2438400" y="5867400"/>
            <a:ext cx="10668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01" name="Cloud"/>
          <p:cNvSpPr>
            <a:spLocks noChangeAspect="1" noEditPoints="1" noChangeArrowheads="1"/>
          </p:cNvSpPr>
          <p:nvPr/>
        </p:nvSpPr>
        <p:spPr bwMode="auto">
          <a:xfrm>
            <a:off x="109538" y="771525"/>
            <a:ext cx="2438400" cy="1447800"/>
          </a:xfrm>
          <a:custGeom>
            <a:avLst/>
            <a:gdLst>
              <a:gd name="T0" fmla="*/ 7564 w 21600"/>
              <a:gd name="T1" fmla="*/ 723900 h 21600"/>
              <a:gd name="T2" fmla="*/ 1219200 w 21600"/>
              <a:gd name="T3" fmla="*/ 1446258 h 21600"/>
              <a:gd name="T4" fmla="*/ 2436368 w 21600"/>
              <a:gd name="T5" fmla="*/ 723900 h 21600"/>
              <a:gd name="T6" fmla="*/ 1219200 w 21600"/>
              <a:gd name="T7" fmla="*/ 8277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CEAF9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800">
                <a:solidFill>
                  <a:schemeClr val="bg1"/>
                </a:solidFill>
              </a:rPr>
              <a:t>Cả bốn tổ cắt được bao nhiêu hình ?</a:t>
            </a:r>
          </a:p>
        </p:txBody>
      </p:sp>
      <p:cxnSp>
        <p:nvCxnSpPr>
          <p:cNvPr id="45302" name="AutoShape 246"/>
          <p:cNvCxnSpPr>
            <a:cxnSpLocks noChangeShapeType="1"/>
          </p:cNvCxnSpPr>
          <p:nvPr/>
        </p:nvCxnSpPr>
        <p:spPr bwMode="auto">
          <a:xfrm rot="16200000" flipH="1">
            <a:off x="495300" y="3390900"/>
            <a:ext cx="5029200" cy="990600"/>
          </a:xfrm>
          <a:prstGeom prst="curvedConnector2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45303" name="Cloud"/>
          <p:cNvSpPr>
            <a:spLocks noChangeAspect="1" noEditPoints="1" noChangeArrowheads="1"/>
          </p:cNvSpPr>
          <p:nvPr/>
        </p:nvSpPr>
        <p:spPr bwMode="auto">
          <a:xfrm>
            <a:off x="9525" y="2219325"/>
            <a:ext cx="2514600" cy="1600200"/>
          </a:xfrm>
          <a:custGeom>
            <a:avLst/>
            <a:gdLst>
              <a:gd name="T0" fmla="*/ 7800 w 21600"/>
              <a:gd name="T1" fmla="*/ 800100 h 21600"/>
              <a:gd name="T2" fmla="*/ 1257300 w 21600"/>
              <a:gd name="T3" fmla="*/ 1598496 h 21600"/>
              <a:gd name="T4" fmla="*/ 2512505 w 21600"/>
              <a:gd name="T5" fmla="*/ 800100 h 21600"/>
              <a:gd name="T6" fmla="*/ 1257300 w 21600"/>
              <a:gd name="T7" fmla="*/ 9149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E9DBB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800">
                <a:solidFill>
                  <a:schemeClr val="bg1"/>
                </a:solidFill>
              </a:rPr>
              <a:t>Trong đó có bao nhiêu hình tam giác ?</a:t>
            </a:r>
          </a:p>
        </p:txBody>
      </p:sp>
      <p:sp>
        <p:nvSpPr>
          <p:cNvPr id="45304" name="Line 248"/>
          <p:cNvSpPr>
            <a:spLocks noChangeShapeType="1"/>
          </p:cNvSpPr>
          <p:nvPr/>
        </p:nvSpPr>
        <p:spPr bwMode="auto">
          <a:xfrm>
            <a:off x="2514600" y="2971800"/>
            <a:ext cx="99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blinds dir="vert"/>
    <p:sndAc>
      <p:stSnd>
        <p:snd r:embed="rId3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5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5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5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5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5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5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5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5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45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5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5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5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600" decel="100000"/>
                                        <p:tgtEl>
                                          <p:spTgt spid="45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600" decel="100000" fill="hold"/>
                                        <p:tgtEl>
                                          <p:spTgt spid="45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45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00" decel="100000" fill="hold"/>
                                        <p:tgtEl>
                                          <p:spTgt spid="45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45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45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4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45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45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5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45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0"/>
                                        <p:tgtEl>
                                          <p:spTgt spid="45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45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45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4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4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45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45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45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45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32" grpId="0"/>
      <p:bldP spid="45273" grpId="0"/>
      <p:bldP spid="45274" grpId="0"/>
      <p:bldP spid="45275" grpId="0"/>
      <p:bldP spid="45276" grpId="0"/>
      <p:bldP spid="45289" grpId="0" animBg="1"/>
      <p:bldP spid="45290" grpId="0" animBg="1"/>
      <p:bldP spid="45299" grpId="0" animBg="1"/>
      <p:bldP spid="45300" grpId="0" animBg="1"/>
      <p:bldP spid="45301" grpId="0" animBg="1"/>
      <p:bldP spid="45303" grpId="0" animBg="1"/>
      <p:bldP spid="453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62" name="Cloud"/>
          <p:cNvSpPr>
            <a:spLocks noChangeAspect="1" noEditPoints="1" noChangeArrowheads="1"/>
          </p:cNvSpPr>
          <p:nvPr/>
        </p:nvSpPr>
        <p:spPr bwMode="auto">
          <a:xfrm>
            <a:off x="228600" y="304800"/>
            <a:ext cx="5334000" cy="1752600"/>
          </a:xfrm>
          <a:custGeom>
            <a:avLst/>
            <a:gdLst>
              <a:gd name="T0" fmla="*/ 16545 w 21600"/>
              <a:gd name="T1" fmla="*/ 876300 h 21600"/>
              <a:gd name="T2" fmla="*/ 2667000 w 21600"/>
              <a:gd name="T3" fmla="*/ 1750734 h 21600"/>
              <a:gd name="T4" fmla="*/ 5329555 w 21600"/>
              <a:gd name="T5" fmla="*/ 876300 h 21600"/>
              <a:gd name="T6" fmla="*/ 2667000 w 21600"/>
              <a:gd name="T7" fmla="*/ 10020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4EABE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200">
                <a:solidFill>
                  <a:srgbClr val="040002"/>
                </a:solidFill>
              </a:rPr>
              <a:t>b) Tổ 3 cắt được nhiều hơn tổ 2 bao nhiêu hình vuông nhưng ít hơn tổ 2 bao nhiêu hình chữ nhật ?</a:t>
            </a:r>
          </a:p>
          <a:p>
            <a:pPr>
              <a:defRPr/>
            </a:pPr>
            <a:endParaRPr lang="en-US" sz="2200"/>
          </a:p>
        </p:txBody>
      </p:sp>
      <p:sp>
        <p:nvSpPr>
          <p:cNvPr id="46163" name="AutoShape 83"/>
          <p:cNvSpPr>
            <a:spLocks noChangeArrowheads="1"/>
          </p:cNvSpPr>
          <p:nvPr/>
        </p:nvSpPr>
        <p:spPr bwMode="auto">
          <a:xfrm>
            <a:off x="457200" y="5257800"/>
            <a:ext cx="7848600" cy="990600"/>
          </a:xfrm>
          <a:prstGeom prst="wedgeRoundRectCallout">
            <a:avLst>
              <a:gd name="adj1" fmla="val 38755"/>
              <a:gd name="adj2" fmla="val -142148"/>
              <a:gd name="adj3" fmla="val 16667"/>
            </a:avLst>
          </a:prstGeom>
          <a:solidFill>
            <a:srgbClr val="A5EBE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b="1" i="1">
                <a:solidFill>
                  <a:srgbClr val="040002"/>
                </a:solidFill>
                <a:latin typeface="Arial" charset="0"/>
              </a:rPr>
              <a:t>Tổ 3 cắt được nhiều hơn tổ 2:  2-1 =1 (hình vuông). </a:t>
            </a:r>
          </a:p>
          <a:p>
            <a:r>
              <a:rPr lang="en-US" sz="2400" b="1" i="1">
                <a:solidFill>
                  <a:srgbClr val="040002"/>
                </a:solidFill>
                <a:latin typeface="Arial" charset="0"/>
              </a:rPr>
              <a:t>Nhưng ít hơn tổ 2:  2-1 =1 (hình chữ nhật)</a:t>
            </a:r>
          </a:p>
        </p:txBody>
      </p:sp>
      <p:sp>
        <p:nvSpPr>
          <p:cNvPr id="46166" name="Oval 86"/>
          <p:cNvSpPr>
            <a:spLocks noChangeArrowheads="1"/>
          </p:cNvSpPr>
          <p:nvPr/>
        </p:nvSpPr>
        <p:spPr bwMode="auto">
          <a:xfrm>
            <a:off x="228600" y="2438400"/>
            <a:ext cx="4343400" cy="213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i="1">
                <a:solidFill>
                  <a:srgbClr val="000000"/>
                </a:solidFill>
                <a:latin typeface="Arial" charset="0"/>
              </a:rPr>
              <a:t>Các em hãy nhìn vào biểu đồ </a:t>
            </a:r>
          </a:p>
          <a:p>
            <a:r>
              <a:rPr lang="en-US" sz="2400" i="1">
                <a:solidFill>
                  <a:srgbClr val="000000"/>
                </a:solidFill>
                <a:latin typeface="Arial" charset="0"/>
              </a:rPr>
              <a:t> so sánh số hình vuông, hình</a:t>
            </a:r>
          </a:p>
          <a:p>
            <a:r>
              <a:rPr lang="en-US" sz="2400" i="1">
                <a:solidFill>
                  <a:srgbClr val="000000"/>
                </a:solidFill>
                <a:latin typeface="Arial" charset="0"/>
              </a:rPr>
              <a:t> chữ nhật của tổ 2 và tổ 3.</a:t>
            </a:r>
          </a:p>
        </p:txBody>
      </p:sp>
      <p:graphicFrame>
        <p:nvGraphicFramePr>
          <p:cNvPr id="46390" name="Group 310"/>
          <p:cNvGraphicFramePr>
            <a:graphicFrameLocks noGrp="1"/>
          </p:cNvGraphicFramePr>
          <p:nvPr/>
        </p:nvGraphicFramePr>
        <p:xfrm>
          <a:off x="5486400" y="1828800"/>
          <a:ext cx="2438400" cy="248920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</a:tblGrid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Tổ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Tổ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386" name="Rectangle 306"/>
          <p:cNvSpPr>
            <a:spLocks noChangeArrowheads="1"/>
          </p:cNvSpPr>
          <p:nvPr/>
        </p:nvSpPr>
        <p:spPr bwMode="auto">
          <a:xfrm>
            <a:off x="7167563" y="2924175"/>
            <a:ext cx="304800" cy="304800"/>
          </a:xfrm>
          <a:prstGeom prst="re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6387" name="Rectangle 307"/>
          <p:cNvSpPr>
            <a:spLocks noChangeArrowheads="1"/>
          </p:cNvSpPr>
          <p:nvPr/>
        </p:nvSpPr>
        <p:spPr bwMode="auto">
          <a:xfrm>
            <a:off x="5943600" y="2438400"/>
            <a:ext cx="304800" cy="304800"/>
          </a:xfrm>
          <a:prstGeom prst="re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6388" name="Rectangle 308"/>
          <p:cNvSpPr>
            <a:spLocks noChangeArrowheads="1"/>
          </p:cNvSpPr>
          <p:nvPr/>
        </p:nvSpPr>
        <p:spPr bwMode="auto">
          <a:xfrm>
            <a:off x="7158038" y="2438400"/>
            <a:ext cx="304800" cy="304800"/>
          </a:xfrm>
          <a:prstGeom prst="re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6391" name="Rectangle 311"/>
          <p:cNvSpPr>
            <a:spLocks noChangeArrowheads="1"/>
          </p:cNvSpPr>
          <p:nvPr/>
        </p:nvSpPr>
        <p:spPr bwMode="auto">
          <a:xfrm>
            <a:off x="5905500" y="3919538"/>
            <a:ext cx="457200" cy="304800"/>
          </a:xfrm>
          <a:prstGeom prst="re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6392" name="Rectangle 312"/>
          <p:cNvSpPr>
            <a:spLocks noChangeArrowheads="1"/>
          </p:cNvSpPr>
          <p:nvPr/>
        </p:nvSpPr>
        <p:spPr bwMode="auto">
          <a:xfrm>
            <a:off x="7115175" y="3424238"/>
            <a:ext cx="457200" cy="304800"/>
          </a:xfrm>
          <a:prstGeom prst="re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6393" name="Rectangle 313"/>
          <p:cNvSpPr>
            <a:spLocks noChangeArrowheads="1"/>
          </p:cNvSpPr>
          <p:nvPr/>
        </p:nvSpPr>
        <p:spPr bwMode="auto">
          <a:xfrm>
            <a:off x="5895975" y="3405188"/>
            <a:ext cx="457200" cy="304800"/>
          </a:xfrm>
          <a:prstGeom prst="rect">
            <a:avLst/>
          </a:prstGeom>
          <a:solidFill>
            <a:srgbClr val="F68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6395" name="Line 315"/>
          <p:cNvSpPr>
            <a:spLocks noChangeShapeType="1"/>
          </p:cNvSpPr>
          <p:nvPr/>
        </p:nvSpPr>
        <p:spPr bwMode="auto">
          <a:xfrm flipH="1">
            <a:off x="2590800" y="2057400"/>
            <a:ext cx="228600" cy="3810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396" name="Line 316"/>
          <p:cNvSpPr>
            <a:spLocks noChangeShapeType="1"/>
          </p:cNvSpPr>
          <p:nvPr/>
        </p:nvSpPr>
        <p:spPr bwMode="auto">
          <a:xfrm flipV="1">
            <a:off x="4572000" y="3276600"/>
            <a:ext cx="914400" cy="76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blinds dir="vert"/>
    <p:sndAc>
      <p:stSnd>
        <p:snd r:embed="rId3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6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3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3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1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1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4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4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4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4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4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4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4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4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6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4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4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46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4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2000"/>
                                        <p:tgtEl>
                                          <p:spTgt spid="4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62" grpId="0" animBg="1"/>
      <p:bldP spid="46163" grpId="0" animBg="1"/>
      <p:bldP spid="46166" grpId="0" animBg="1"/>
      <p:bldP spid="46386" grpId="0" animBg="1"/>
      <p:bldP spid="46387" grpId="0" animBg="1"/>
      <p:bldP spid="46388" grpId="0" animBg="1"/>
      <p:bldP spid="46391" grpId="0" animBg="1"/>
      <p:bldP spid="46392" grpId="0" animBg="1"/>
      <p:bldP spid="46393" grpId="0" animBg="1"/>
      <p:bldP spid="46395" grpId="0" animBg="1"/>
      <p:bldP spid="463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428750" y="52388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40002"/>
                </a:solidFill>
                <a:latin typeface="Arial" charset="0"/>
              </a:rPr>
              <a:t> Biểu đồ dưới đây nói về diện tích của ba thành phố của nước ta.</a:t>
            </a:r>
          </a:p>
        </p:txBody>
      </p:sp>
      <p:graphicFrame>
        <p:nvGraphicFramePr>
          <p:cNvPr id="47296" name="Group 192"/>
          <p:cNvGraphicFramePr>
            <a:graphicFrameLocks noGrp="1"/>
          </p:cNvGraphicFramePr>
          <p:nvPr>
            <p:ph/>
          </p:nvPr>
        </p:nvGraphicFramePr>
        <p:xfrm>
          <a:off x="1371600" y="914400"/>
          <a:ext cx="6629400" cy="5410200"/>
        </p:xfrm>
        <a:graphic>
          <a:graphicData uri="http://schemas.openxmlformats.org/drawingml/2006/table">
            <a:tbl>
              <a:tblPr/>
              <a:tblGrid>
                <a:gridCol w="663575"/>
                <a:gridCol w="661988"/>
                <a:gridCol w="663575"/>
                <a:gridCol w="661987"/>
                <a:gridCol w="663575"/>
                <a:gridCol w="663575"/>
                <a:gridCol w="661988"/>
                <a:gridCol w="663575"/>
                <a:gridCol w="661987"/>
                <a:gridCol w="663575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299" name="Rectangle 195"/>
          <p:cNvSpPr>
            <a:spLocks noChangeArrowheads="1"/>
          </p:cNvSpPr>
          <p:nvPr/>
        </p:nvSpPr>
        <p:spPr bwMode="auto">
          <a:xfrm>
            <a:off x="3990975" y="3429000"/>
            <a:ext cx="687388" cy="2895600"/>
          </a:xfrm>
          <a:prstGeom prst="rect">
            <a:avLst/>
          </a:prstGeom>
          <a:solidFill>
            <a:srgbClr val="EEDD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47301" name="Rectangle 197"/>
          <p:cNvSpPr>
            <a:spLocks noChangeArrowheads="1"/>
          </p:cNvSpPr>
          <p:nvPr/>
        </p:nvSpPr>
        <p:spPr bwMode="auto">
          <a:xfrm>
            <a:off x="6015038" y="1600200"/>
            <a:ext cx="671512" cy="4724400"/>
          </a:xfrm>
          <a:prstGeom prst="rect">
            <a:avLst/>
          </a:prstGeom>
          <a:solidFill>
            <a:srgbClr val="EEDD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47302" name="Text Box 198"/>
          <p:cNvSpPr txBox="1">
            <a:spLocks noChangeArrowheads="1"/>
          </p:cNvSpPr>
          <p:nvPr/>
        </p:nvSpPr>
        <p:spPr bwMode="auto">
          <a:xfrm>
            <a:off x="1676400" y="63246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Hà Nội</a:t>
            </a:r>
          </a:p>
        </p:txBody>
      </p:sp>
      <p:sp>
        <p:nvSpPr>
          <p:cNvPr id="47303" name="Text Box 199"/>
          <p:cNvSpPr txBox="1">
            <a:spLocks noChangeArrowheads="1"/>
          </p:cNvSpPr>
          <p:nvPr/>
        </p:nvSpPr>
        <p:spPr bwMode="auto">
          <a:xfrm>
            <a:off x="3429000" y="6308725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Đà Nẵng</a:t>
            </a:r>
          </a:p>
        </p:txBody>
      </p:sp>
      <p:sp>
        <p:nvSpPr>
          <p:cNvPr id="47304" name="Text Box 200"/>
          <p:cNvSpPr txBox="1">
            <a:spLocks noChangeArrowheads="1"/>
          </p:cNvSpPr>
          <p:nvPr/>
        </p:nvSpPr>
        <p:spPr bwMode="auto">
          <a:xfrm>
            <a:off x="4953000" y="6308725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TP. Hồ Chí Minh</a:t>
            </a:r>
          </a:p>
        </p:txBody>
      </p:sp>
      <p:sp>
        <p:nvSpPr>
          <p:cNvPr id="47305" name="Text Box 201"/>
          <p:cNvSpPr txBox="1">
            <a:spLocks noChangeArrowheads="1"/>
          </p:cNvSpPr>
          <p:nvPr/>
        </p:nvSpPr>
        <p:spPr bwMode="auto">
          <a:xfrm>
            <a:off x="7315200" y="6232525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EE0C62"/>
                </a:solidFill>
                <a:latin typeface="Arial" charset="0"/>
              </a:rPr>
              <a:t>(Thành phố)</a:t>
            </a:r>
          </a:p>
        </p:txBody>
      </p:sp>
      <p:sp>
        <p:nvSpPr>
          <p:cNvPr id="47306" name="Text Box 202"/>
          <p:cNvSpPr txBox="1">
            <a:spLocks noChangeArrowheads="1"/>
          </p:cNvSpPr>
          <p:nvPr/>
        </p:nvSpPr>
        <p:spPr bwMode="auto">
          <a:xfrm>
            <a:off x="914400" y="6027738"/>
            <a:ext cx="381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47307" name="Text Box 203"/>
          <p:cNvSpPr txBox="1">
            <a:spLocks noChangeArrowheads="1"/>
          </p:cNvSpPr>
          <p:nvPr/>
        </p:nvSpPr>
        <p:spPr bwMode="auto">
          <a:xfrm>
            <a:off x="762000" y="5656263"/>
            <a:ext cx="53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200</a:t>
            </a:r>
          </a:p>
        </p:txBody>
      </p:sp>
      <p:sp>
        <p:nvSpPr>
          <p:cNvPr id="47308" name="Text Box 204"/>
          <p:cNvSpPr txBox="1">
            <a:spLocks noChangeArrowheads="1"/>
          </p:cNvSpPr>
          <p:nvPr/>
        </p:nvSpPr>
        <p:spPr bwMode="auto">
          <a:xfrm>
            <a:off x="762000" y="5165725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400</a:t>
            </a:r>
          </a:p>
        </p:txBody>
      </p:sp>
      <p:sp>
        <p:nvSpPr>
          <p:cNvPr id="47309" name="Text Box 205"/>
          <p:cNvSpPr txBox="1">
            <a:spLocks noChangeArrowheads="1"/>
          </p:cNvSpPr>
          <p:nvPr/>
        </p:nvSpPr>
        <p:spPr bwMode="auto">
          <a:xfrm>
            <a:off x="762000" y="4708525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600</a:t>
            </a:r>
          </a:p>
        </p:txBody>
      </p:sp>
      <p:sp>
        <p:nvSpPr>
          <p:cNvPr id="47310" name="Text Box 206"/>
          <p:cNvSpPr txBox="1">
            <a:spLocks noChangeArrowheads="1"/>
          </p:cNvSpPr>
          <p:nvPr/>
        </p:nvSpPr>
        <p:spPr bwMode="auto">
          <a:xfrm>
            <a:off x="762000" y="4341813"/>
            <a:ext cx="53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800</a:t>
            </a:r>
          </a:p>
        </p:txBody>
      </p:sp>
      <p:sp>
        <p:nvSpPr>
          <p:cNvPr id="47313" name="Text Box 209"/>
          <p:cNvSpPr txBox="1">
            <a:spLocks noChangeArrowheads="1"/>
          </p:cNvSpPr>
          <p:nvPr/>
        </p:nvSpPr>
        <p:spPr bwMode="auto">
          <a:xfrm>
            <a:off x="609600" y="3822700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1000</a:t>
            </a:r>
          </a:p>
        </p:txBody>
      </p:sp>
      <p:sp>
        <p:nvSpPr>
          <p:cNvPr id="47314" name="Text Box 210"/>
          <p:cNvSpPr txBox="1">
            <a:spLocks noChangeArrowheads="1"/>
          </p:cNvSpPr>
          <p:nvPr/>
        </p:nvSpPr>
        <p:spPr bwMode="auto">
          <a:xfrm>
            <a:off x="609600" y="3413125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1200</a:t>
            </a:r>
          </a:p>
        </p:txBody>
      </p:sp>
      <p:sp>
        <p:nvSpPr>
          <p:cNvPr id="47315" name="Text Box 211"/>
          <p:cNvSpPr txBox="1">
            <a:spLocks noChangeArrowheads="1"/>
          </p:cNvSpPr>
          <p:nvPr/>
        </p:nvSpPr>
        <p:spPr bwMode="auto">
          <a:xfrm>
            <a:off x="609600" y="2955925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1400</a:t>
            </a:r>
          </a:p>
        </p:txBody>
      </p:sp>
      <p:sp>
        <p:nvSpPr>
          <p:cNvPr id="47316" name="Line 212"/>
          <p:cNvSpPr>
            <a:spLocks noChangeShapeType="1"/>
          </p:cNvSpPr>
          <p:nvPr/>
        </p:nvSpPr>
        <p:spPr bwMode="auto">
          <a:xfrm flipH="1">
            <a:off x="1371600" y="3429000"/>
            <a:ext cx="25908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7" name="Text Box 213"/>
          <p:cNvSpPr txBox="1">
            <a:spLocks noChangeArrowheads="1"/>
          </p:cNvSpPr>
          <p:nvPr/>
        </p:nvSpPr>
        <p:spPr bwMode="auto">
          <a:xfrm>
            <a:off x="609600" y="3184525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1255</a:t>
            </a:r>
          </a:p>
        </p:txBody>
      </p:sp>
      <p:sp>
        <p:nvSpPr>
          <p:cNvPr id="47318" name="Text Box 214"/>
          <p:cNvSpPr txBox="1">
            <a:spLocks noChangeArrowheads="1"/>
          </p:cNvSpPr>
          <p:nvPr/>
        </p:nvSpPr>
        <p:spPr bwMode="auto">
          <a:xfrm>
            <a:off x="609600" y="2498725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1600</a:t>
            </a:r>
          </a:p>
        </p:txBody>
      </p:sp>
      <p:sp>
        <p:nvSpPr>
          <p:cNvPr id="47319" name="Text Box 215"/>
          <p:cNvSpPr txBox="1">
            <a:spLocks noChangeArrowheads="1"/>
          </p:cNvSpPr>
          <p:nvPr/>
        </p:nvSpPr>
        <p:spPr bwMode="auto">
          <a:xfrm>
            <a:off x="609600" y="2041525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1800</a:t>
            </a:r>
          </a:p>
        </p:txBody>
      </p:sp>
      <p:sp>
        <p:nvSpPr>
          <p:cNvPr id="47320" name="Text Box 216"/>
          <p:cNvSpPr txBox="1">
            <a:spLocks noChangeArrowheads="1"/>
          </p:cNvSpPr>
          <p:nvPr/>
        </p:nvSpPr>
        <p:spPr bwMode="auto">
          <a:xfrm>
            <a:off x="609600" y="1662113"/>
            <a:ext cx="685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2000</a:t>
            </a:r>
          </a:p>
        </p:txBody>
      </p:sp>
      <p:sp>
        <p:nvSpPr>
          <p:cNvPr id="47321" name="Text Box 217"/>
          <p:cNvSpPr txBox="1">
            <a:spLocks noChangeArrowheads="1"/>
          </p:cNvSpPr>
          <p:nvPr/>
        </p:nvSpPr>
        <p:spPr bwMode="auto">
          <a:xfrm>
            <a:off x="609600" y="1203325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2200</a:t>
            </a:r>
          </a:p>
        </p:txBody>
      </p:sp>
      <p:sp>
        <p:nvSpPr>
          <p:cNvPr id="47323" name="Line 219"/>
          <p:cNvSpPr>
            <a:spLocks noChangeShapeType="1"/>
          </p:cNvSpPr>
          <p:nvPr/>
        </p:nvSpPr>
        <p:spPr bwMode="auto">
          <a:xfrm flipH="1">
            <a:off x="1385888" y="1604963"/>
            <a:ext cx="45720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24" name="Text Box 220"/>
          <p:cNvSpPr txBox="1">
            <a:spLocks noChangeArrowheads="1"/>
          </p:cNvSpPr>
          <p:nvPr/>
        </p:nvSpPr>
        <p:spPr bwMode="auto">
          <a:xfrm>
            <a:off x="914400" y="6027738"/>
            <a:ext cx="381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47325" name="Text Box 221"/>
          <p:cNvSpPr txBox="1">
            <a:spLocks noChangeArrowheads="1"/>
          </p:cNvSpPr>
          <p:nvPr/>
        </p:nvSpPr>
        <p:spPr bwMode="auto">
          <a:xfrm>
            <a:off x="762000" y="5656263"/>
            <a:ext cx="53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200</a:t>
            </a:r>
          </a:p>
        </p:txBody>
      </p:sp>
      <p:sp>
        <p:nvSpPr>
          <p:cNvPr id="47326" name="Text Box 222"/>
          <p:cNvSpPr txBox="1">
            <a:spLocks noChangeArrowheads="1"/>
          </p:cNvSpPr>
          <p:nvPr/>
        </p:nvSpPr>
        <p:spPr bwMode="auto">
          <a:xfrm>
            <a:off x="762000" y="5165725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400</a:t>
            </a:r>
          </a:p>
        </p:txBody>
      </p:sp>
      <p:sp>
        <p:nvSpPr>
          <p:cNvPr id="47327" name="Text Box 223"/>
          <p:cNvSpPr txBox="1">
            <a:spLocks noChangeArrowheads="1"/>
          </p:cNvSpPr>
          <p:nvPr/>
        </p:nvSpPr>
        <p:spPr bwMode="auto">
          <a:xfrm>
            <a:off x="762000" y="4708525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600</a:t>
            </a:r>
          </a:p>
        </p:txBody>
      </p:sp>
      <p:sp>
        <p:nvSpPr>
          <p:cNvPr id="47328" name="Text Box 224"/>
          <p:cNvSpPr txBox="1">
            <a:spLocks noChangeArrowheads="1"/>
          </p:cNvSpPr>
          <p:nvPr/>
        </p:nvSpPr>
        <p:spPr bwMode="auto">
          <a:xfrm>
            <a:off x="685800" y="40386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921</a:t>
            </a:r>
          </a:p>
        </p:txBody>
      </p:sp>
      <p:sp>
        <p:nvSpPr>
          <p:cNvPr id="47336" name="Text Box 232"/>
          <p:cNvSpPr txBox="1">
            <a:spLocks noChangeArrowheads="1"/>
          </p:cNvSpPr>
          <p:nvPr/>
        </p:nvSpPr>
        <p:spPr bwMode="auto">
          <a:xfrm>
            <a:off x="381000" y="68580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>
                <a:solidFill>
                  <a:srgbClr val="DB0F58"/>
                </a:solidFill>
                <a:latin typeface="Arial" charset="0"/>
              </a:rPr>
              <a:t>(km</a:t>
            </a:r>
            <a:r>
              <a:rPr lang="en-US" sz="2000" b="1" baseline="30000">
                <a:solidFill>
                  <a:srgbClr val="DB0F58"/>
                </a:solidFill>
                <a:latin typeface="Arial" charset="0"/>
              </a:rPr>
              <a:t>2</a:t>
            </a:r>
            <a:r>
              <a:rPr lang="en-US" sz="2000" b="1">
                <a:solidFill>
                  <a:srgbClr val="DB0F58"/>
                </a:solidFill>
                <a:latin typeface="Arial" charset="0"/>
              </a:rPr>
              <a:t>)</a:t>
            </a:r>
          </a:p>
        </p:txBody>
      </p:sp>
      <p:sp>
        <p:nvSpPr>
          <p:cNvPr id="47337" name="Text Box 233"/>
          <p:cNvSpPr txBox="1">
            <a:spLocks noChangeArrowheads="1"/>
          </p:cNvSpPr>
          <p:nvPr/>
        </p:nvSpPr>
        <p:spPr bwMode="auto">
          <a:xfrm>
            <a:off x="609600" y="1414463"/>
            <a:ext cx="685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2095</a:t>
            </a:r>
          </a:p>
        </p:txBody>
      </p:sp>
      <p:sp>
        <p:nvSpPr>
          <p:cNvPr id="47344" name="Line 240"/>
          <p:cNvSpPr>
            <a:spLocks noChangeShapeType="1"/>
          </p:cNvSpPr>
          <p:nvPr/>
        </p:nvSpPr>
        <p:spPr bwMode="auto">
          <a:xfrm flipH="1" flipV="1">
            <a:off x="1400175" y="4271963"/>
            <a:ext cx="609600" cy="158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45" name="Rectangle 241"/>
          <p:cNvSpPr>
            <a:spLocks noChangeArrowheads="1"/>
          </p:cNvSpPr>
          <p:nvPr/>
        </p:nvSpPr>
        <p:spPr bwMode="auto">
          <a:xfrm>
            <a:off x="2038350" y="4267200"/>
            <a:ext cx="681038" cy="2057400"/>
          </a:xfrm>
          <a:prstGeom prst="rect">
            <a:avLst/>
          </a:prstGeom>
          <a:solidFill>
            <a:srgbClr val="EEDD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47346" name="Oval 242"/>
          <p:cNvSpPr>
            <a:spLocks noChangeArrowheads="1"/>
          </p:cNvSpPr>
          <p:nvPr/>
        </p:nvSpPr>
        <p:spPr bwMode="auto">
          <a:xfrm>
            <a:off x="0" y="0"/>
            <a:ext cx="1600200" cy="533400"/>
          </a:xfrm>
          <a:prstGeom prst="ellipse">
            <a:avLst/>
          </a:prstGeom>
          <a:solidFill>
            <a:srgbClr val="AC29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i="1">
                <a:latin typeface="Arial" charset="0"/>
              </a:rPr>
              <a:t>Bài 2:</a:t>
            </a:r>
          </a:p>
        </p:txBody>
      </p:sp>
    </p:spTree>
  </p:cSld>
  <p:clrMapOvr>
    <a:masterClrMapping/>
  </p:clrMapOvr>
  <p:transition spd="slow">
    <p:blinds dir="vert"/>
    <p:sndAc>
      <p:stSnd>
        <p:snd r:embed="rId3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4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4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4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4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47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4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4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4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4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4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4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4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4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4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4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4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4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4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47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4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0"/>
                                        <p:tgtEl>
                                          <p:spTgt spid="4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4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000"/>
                                        <p:tgtEl>
                                          <p:spTgt spid="4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000"/>
                                        <p:tgtEl>
                                          <p:spTgt spid="4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7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4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4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299" grpId="0" animBg="1"/>
      <p:bldP spid="47301" grpId="0" animBg="1"/>
      <p:bldP spid="47302" grpId="0"/>
      <p:bldP spid="47303" grpId="0"/>
      <p:bldP spid="47304" grpId="0"/>
      <p:bldP spid="47305" grpId="0"/>
      <p:bldP spid="47306" grpId="0"/>
      <p:bldP spid="47307" grpId="0"/>
      <p:bldP spid="47308" grpId="0"/>
      <p:bldP spid="47309" grpId="0"/>
      <p:bldP spid="47310" grpId="0"/>
      <p:bldP spid="47313" grpId="0"/>
      <p:bldP spid="47314" grpId="0"/>
      <p:bldP spid="47315" grpId="0"/>
      <p:bldP spid="47316" grpId="0" animBg="1"/>
      <p:bldP spid="47317" grpId="0"/>
      <p:bldP spid="47318" grpId="0"/>
      <p:bldP spid="47319" grpId="0"/>
      <p:bldP spid="47320" grpId="0"/>
      <p:bldP spid="47321" grpId="0"/>
      <p:bldP spid="47323" grpId="0" animBg="1"/>
      <p:bldP spid="47324" grpId="0"/>
      <p:bldP spid="47325" grpId="0"/>
      <p:bldP spid="47326" grpId="0"/>
      <p:bldP spid="47327" grpId="0"/>
      <p:bldP spid="47328" grpId="0"/>
      <p:bldP spid="47336" grpId="0"/>
      <p:bldP spid="47337" grpId="0"/>
      <p:bldP spid="47344" grpId="0" animBg="1"/>
      <p:bldP spid="47345" grpId="0" animBg="1"/>
      <p:bldP spid="473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066800" y="0"/>
            <a:ext cx="5867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Dựa vào biểu đồ, hãy trả lời câu hỏi a:</a:t>
            </a:r>
          </a:p>
        </p:txBody>
      </p:sp>
      <p:sp>
        <p:nvSpPr>
          <p:cNvPr id="52260" name="Text Box 36"/>
          <p:cNvSpPr txBox="1">
            <a:spLocks noChangeArrowheads="1"/>
          </p:cNvSpPr>
          <p:nvPr/>
        </p:nvSpPr>
        <p:spPr bwMode="auto">
          <a:xfrm>
            <a:off x="3692525" y="2543175"/>
            <a:ext cx="68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1255</a:t>
            </a:r>
          </a:p>
        </p:txBody>
      </p:sp>
      <p:sp>
        <p:nvSpPr>
          <p:cNvPr id="52261" name="Rectangle 37"/>
          <p:cNvSpPr>
            <a:spLocks noChangeArrowheads="1"/>
          </p:cNvSpPr>
          <p:nvPr/>
        </p:nvSpPr>
        <p:spPr bwMode="auto">
          <a:xfrm>
            <a:off x="6486525" y="2743200"/>
            <a:ext cx="687388" cy="2895600"/>
          </a:xfrm>
          <a:prstGeom prst="rect">
            <a:avLst/>
          </a:prstGeom>
          <a:solidFill>
            <a:srgbClr val="EEDD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2262" name="Line 38"/>
          <p:cNvSpPr>
            <a:spLocks noChangeShapeType="1"/>
          </p:cNvSpPr>
          <p:nvPr/>
        </p:nvSpPr>
        <p:spPr bwMode="auto">
          <a:xfrm flipH="1" flipV="1">
            <a:off x="4443413" y="2743200"/>
            <a:ext cx="2343150" cy="4763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3" name="Text Box 39"/>
          <p:cNvSpPr txBox="1">
            <a:spLocks noChangeArrowheads="1"/>
          </p:cNvSpPr>
          <p:nvPr/>
        </p:nvSpPr>
        <p:spPr bwMode="auto">
          <a:xfrm>
            <a:off x="3857625" y="3395663"/>
            <a:ext cx="533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921</a:t>
            </a:r>
          </a:p>
        </p:txBody>
      </p:sp>
      <p:sp>
        <p:nvSpPr>
          <p:cNvPr id="52264" name="Line 40"/>
          <p:cNvSpPr>
            <a:spLocks noChangeShapeType="1"/>
          </p:cNvSpPr>
          <p:nvPr/>
        </p:nvSpPr>
        <p:spPr bwMode="auto">
          <a:xfrm flipH="1" flipV="1">
            <a:off x="4462463" y="3581400"/>
            <a:ext cx="928687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5" name="Rectangle 41"/>
          <p:cNvSpPr>
            <a:spLocks noChangeArrowheads="1"/>
          </p:cNvSpPr>
          <p:nvPr/>
        </p:nvSpPr>
        <p:spPr bwMode="auto">
          <a:xfrm>
            <a:off x="5129213" y="3581400"/>
            <a:ext cx="681037" cy="2057400"/>
          </a:xfrm>
          <a:prstGeom prst="rect">
            <a:avLst/>
          </a:prstGeom>
          <a:solidFill>
            <a:srgbClr val="EEDD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2267" name="Rectangle 43"/>
          <p:cNvSpPr>
            <a:spLocks noChangeArrowheads="1"/>
          </p:cNvSpPr>
          <p:nvPr/>
        </p:nvSpPr>
        <p:spPr bwMode="auto">
          <a:xfrm>
            <a:off x="7858125" y="914400"/>
            <a:ext cx="671513" cy="4724400"/>
          </a:xfrm>
          <a:prstGeom prst="rect">
            <a:avLst/>
          </a:prstGeom>
          <a:solidFill>
            <a:srgbClr val="EEDD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2268" name="Line 44"/>
          <p:cNvSpPr>
            <a:spLocks noChangeShapeType="1"/>
          </p:cNvSpPr>
          <p:nvPr/>
        </p:nvSpPr>
        <p:spPr bwMode="auto">
          <a:xfrm flipH="1">
            <a:off x="4429125" y="914400"/>
            <a:ext cx="40386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9" name="Text Box 45"/>
          <p:cNvSpPr txBox="1">
            <a:spLocks noChangeArrowheads="1"/>
          </p:cNvSpPr>
          <p:nvPr/>
        </p:nvSpPr>
        <p:spPr bwMode="auto">
          <a:xfrm>
            <a:off x="3662363" y="714375"/>
            <a:ext cx="68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2095</a:t>
            </a:r>
          </a:p>
        </p:txBody>
      </p:sp>
      <p:sp>
        <p:nvSpPr>
          <p:cNvPr id="52272" name="Text Box 48"/>
          <p:cNvSpPr txBox="1">
            <a:spLocks noChangeArrowheads="1"/>
          </p:cNvSpPr>
          <p:nvPr/>
        </p:nvSpPr>
        <p:spPr bwMode="auto">
          <a:xfrm>
            <a:off x="4995863" y="56388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Hà Nội</a:t>
            </a:r>
          </a:p>
        </p:txBody>
      </p:sp>
      <p:sp>
        <p:nvSpPr>
          <p:cNvPr id="52273" name="Text Box 49"/>
          <p:cNvSpPr txBox="1">
            <a:spLocks noChangeArrowheads="1"/>
          </p:cNvSpPr>
          <p:nvPr/>
        </p:nvSpPr>
        <p:spPr bwMode="auto">
          <a:xfrm>
            <a:off x="6276975" y="5622925"/>
            <a:ext cx="106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Đà Nẵng</a:t>
            </a:r>
          </a:p>
        </p:txBody>
      </p:sp>
      <p:sp>
        <p:nvSpPr>
          <p:cNvPr id="52274" name="Text Box 50"/>
          <p:cNvSpPr txBox="1">
            <a:spLocks noChangeArrowheads="1"/>
          </p:cNvSpPr>
          <p:nvPr/>
        </p:nvSpPr>
        <p:spPr bwMode="auto">
          <a:xfrm>
            <a:off x="7181850" y="5622925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TP. Hồ Chí Minh</a:t>
            </a:r>
          </a:p>
        </p:txBody>
      </p:sp>
      <p:sp>
        <p:nvSpPr>
          <p:cNvPr id="52289" name="Line 65"/>
          <p:cNvSpPr>
            <a:spLocks noChangeShapeType="1"/>
          </p:cNvSpPr>
          <p:nvPr/>
        </p:nvSpPr>
        <p:spPr bwMode="auto">
          <a:xfrm>
            <a:off x="4191000" y="56388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0" name="Line 66"/>
          <p:cNvSpPr>
            <a:spLocks noChangeShapeType="1"/>
          </p:cNvSpPr>
          <p:nvPr/>
        </p:nvSpPr>
        <p:spPr bwMode="auto">
          <a:xfrm>
            <a:off x="4419600" y="5334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9" name="Cloud"/>
          <p:cNvSpPr>
            <a:spLocks noChangeAspect="1" noEditPoints="1" noChangeArrowheads="1"/>
          </p:cNvSpPr>
          <p:nvPr/>
        </p:nvSpPr>
        <p:spPr bwMode="auto">
          <a:xfrm>
            <a:off x="457200" y="457200"/>
            <a:ext cx="2311400" cy="1828800"/>
          </a:xfrm>
          <a:custGeom>
            <a:avLst/>
            <a:gdLst>
              <a:gd name="T0" fmla="*/ 7170 w 21600"/>
              <a:gd name="T1" fmla="*/ 914400 h 21600"/>
              <a:gd name="T2" fmla="*/ 1155700 w 21600"/>
              <a:gd name="T3" fmla="*/ 1826853 h 21600"/>
              <a:gd name="T4" fmla="*/ 2309474 w 21600"/>
              <a:gd name="T5" fmla="*/ 914400 h 21600"/>
              <a:gd name="T6" fmla="*/ 1155700 w 21600"/>
              <a:gd name="T7" fmla="*/ 10456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CEAF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2000" i="1">
                <a:solidFill>
                  <a:srgbClr val="000000"/>
                </a:solidFill>
              </a:rPr>
              <a:t>Diện tích Hà Nội là bao nhiêu ki-lô-mét vuông ?</a:t>
            </a:r>
          </a:p>
        </p:txBody>
      </p:sp>
      <p:sp>
        <p:nvSpPr>
          <p:cNvPr id="52300" name="Cloud"/>
          <p:cNvSpPr>
            <a:spLocks noChangeAspect="1" noEditPoints="1" noChangeArrowheads="1"/>
          </p:cNvSpPr>
          <p:nvPr/>
        </p:nvSpPr>
        <p:spPr bwMode="auto">
          <a:xfrm>
            <a:off x="609600" y="2260600"/>
            <a:ext cx="2311400" cy="1828800"/>
          </a:xfrm>
          <a:custGeom>
            <a:avLst/>
            <a:gdLst>
              <a:gd name="T0" fmla="*/ 7170 w 21600"/>
              <a:gd name="T1" fmla="*/ 914400 h 21600"/>
              <a:gd name="T2" fmla="*/ 1155700 w 21600"/>
              <a:gd name="T3" fmla="*/ 1826853 h 21600"/>
              <a:gd name="T4" fmla="*/ 2309474 w 21600"/>
              <a:gd name="T5" fmla="*/ 914400 h 21600"/>
              <a:gd name="T6" fmla="*/ 1155700 w 21600"/>
              <a:gd name="T7" fmla="*/ 10456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BADFE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2000" i="1">
                <a:solidFill>
                  <a:srgbClr val="000000"/>
                </a:solidFill>
              </a:rPr>
              <a:t>Diện tích Đà Nẵng là bao nhiêu ki-lô-mét vuông ?</a:t>
            </a:r>
          </a:p>
        </p:txBody>
      </p:sp>
      <p:sp>
        <p:nvSpPr>
          <p:cNvPr id="52301" name="Cloud"/>
          <p:cNvSpPr>
            <a:spLocks noChangeAspect="1" noEditPoints="1" noChangeArrowheads="1"/>
          </p:cNvSpPr>
          <p:nvPr/>
        </p:nvSpPr>
        <p:spPr bwMode="auto">
          <a:xfrm>
            <a:off x="495300" y="4025900"/>
            <a:ext cx="2590800" cy="2057400"/>
          </a:xfrm>
          <a:custGeom>
            <a:avLst/>
            <a:gdLst>
              <a:gd name="T0" fmla="*/ 8036 w 21600"/>
              <a:gd name="T1" fmla="*/ 1028700 h 21600"/>
              <a:gd name="T2" fmla="*/ 1295400 w 21600"/>
              <a:gd name="T3" fmla="*/ 2055209 h 21600"/>
              <a:gd name="T4" fmla="*/ 2588641 w 21600"/>
              <a:gd name="T5" fmla="*/ 1028700 h 21600"/>
              <a:gd name="T6" fmla="*/ 1295400 w 21600"/>
              <a:gd name="T7" fmla="*/ 1176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E3D2A7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2000" i="1">
                <a:solidFill>
                  <a:srgbClr val="000000"/>
                </a:solidFill>
              </a:rPr>
              <a:t>Diện tích TP. Hồ Chí Minh bao nhiêu ki-lô-mét vuông ?</a:t>
            </a:r>
          </a:p>
        </p:txBody>
      </p:sp>
      <p:sp>
        <p:nvSpPr>
          <p:cNvPr id="52304" name="Text Box 80"/>
          <p:cNvSpPr txBox="1">
            <a:spLocks noChangeArrowheads="1"/>
          </p:cNvSpPr>
          <p:nvPr/>
        </p:nvSpPr>
        <p:spPr bwMode="auto">
          <a:xfrm>
            <a:off x="3581400" y="3352800"/>
            <a:ext cx="736600" cy="436563"/>
          </a:xfrm>
          <a:prstGeom prst="rect">
            <a:avLst/>
          </a:prstGeom>
          <a:solidFill>
            <a:srgbClr val="E03CA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chemeClr val="tx2"/>
                </a:solidFill>
                <a:latin typeface="Arial" charset="0"/>
              </a:rPr>
              <a:t>921</a:t>
            </a:r>
          </a:p>
        </p:txBody>
      </p:sp>
      <p:sp>
        <p:nvSpPr>
          <p:cNvPr id="52305" name="Text Box 81"/>
          <p:cNvSpPr txBox="1">
            <a:spLocks noChangeArrowheads="1"/>
          </p:cNvSpPr>
          <p:nvPr/>
        </p:nvSpPr>
        <p:spPr bwMode="auto">
          <a:xfrm>
            <a:off x="3492500" y="2433638"/>
            <a:ext cx="825500" cy="436562"/>
          </a:xfrm>
          <a:prstGeom prst="rect">
            <a:avLst/>
          </a:prstGeom>
          <a:solidFill>
            <a:srgbClr val="E03CA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chemeClr val="tx2"/>
                </a:solidFill>
                <a:latin typeface="Arial" charset="0"/>
              </a:rPr>
              <a:t>1255</a:t>
            </a:r>
          </a:p>
        </p:txBody>
      </p:sp>
      <p:sp>
        <p:nvSpPr>
          <p:cNvPr id="52306" name="Text Box 82"/>
          <p:cNvSpPr txBox="1">
            <a:spLocks noChangeArrowheads="1"/>
          </p:cNvSpPr>
          <p:nvPr/>
        </p:nvSpPr>
        <p:spPr bwMode="auto">
          <a:xfrm>
            <a:off x="3505200" y="685800"/>
            <a:ext cx="838200" cy="436563"/>
          </a:xfrm>
          <a:prstGeom prst="rect">
            <a:avLst/>
          </a:prstGeom>
          <a:solidFill>
            <a:srgbClr val="E03CA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latin typeface="Arial" charset="0"/>
              </a:rPr>
              <a:t>2095</a:t>
            </a:r>
          </a:p>
        </p:txBody>
      </p:sp>
      <p:sp>
        <p:nvSpPr>
          <p:cNvPr id="52307" name="Line 83"/>
          <p:cNvSpPr>
            <a:spLocks noChangeShapeType="1"/>
          </p:cNvSpPr>
          <p:nvPr/>
        </p:nvSpPr>
        <p:spPr bwMode="auto">
          <a:xfrm>
            <a:off x="2438400" y="1676400"/>
            <a:ext cx="1371600" cy="16764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8" name="Line 84"/>
          <p:cNvSpPr>
            <a:spLocks noChangeShapeType="1"/>
          </p:cNvSpPr>
          <p:nvPr/>
        </p:nvSpPr>
        <p:spPr bwMode="auto">
          <a:xfrm flipV="1">
            <a:off x="2833688" y="2819400"/>
            <a:ext cx="671512" cy="76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9" name="Line 85"/>
          <p:cNvSpPr>
            <a:spLocks noChangeShapeType="1"/>
          </p:cNvSpPr>
          <p:nvPr/>
        </p:nvSpPr>
        <p:spPr bwMode="auto">
          <a:xfrm flipV="1">
            <a:off x="2743200" y="1095375"/>
            <a:ext cx="838200" cy="30480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0" name="Rectangle 86"/>
          <p:cNvSpPr>
            <a:spLocks noChangeArrowheads="1"/>
          </p:cNvSpPr>
          <p:nvPr/>
        </p:nvSpPr>
        <p:spPr bwMode="auto">
          <a:xfrm>
            <a:off x="762000" y="6127750"/>
            <a:ext cx="7620000" cy="609600"/>
          </a:xfrm>
          <a:prstGeom prst="rect">
            <a:avLst/>
          </a:prstGeom>
          <a:solidFill>
            <a:srgbClr val="BADFE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Diện tích của Hà Nội là: </a:t>
            </a:r>
            <a:r>
              <a:rPr lang="en-US" sz="2000" b="1" i="1">
                <a:solidFill>
                  <a:srgbClr val="000000"/>
                </a:solidFill>
                <a:latin typeface="Arial" charset="0"/>
              </a:rPr>
              <a:t>921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km</a:t>
            </a:r>
            <a:r>
              <a:rPr lang="en-US" sz="2000" baseline="30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. Diện tích Đà Nẵng là: </a:t>
            </a:r>
            <a:r>
              <a:rPr lang="en-US" sz="2000" b="1" i="1">
                <a:solidFill>
                  <a:srgbClr val="000000"/>
                </a:solidFill>
                <a:latin typeface="Arial" charset="0"/>
              </a:rPr>
              <a:t>1255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km</a:t>
            </a:r>
            <a:r>
              <a:rPr lang="en-US" sz="2000" baseline="30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Diện tích TP.Hồ Chí Minh là: </a:t>
            </a:r>
            <a:r>
              <a:rPr lang="en-US" sz="2000" b="1" i="1">
                <a:solidFill>
                  <a:srgbClr val="000000"/>
                </a:solidFill>
                <a:latin typeface="Arial" charset="0"/>
              </a:rPr>
              <a:t>2095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km</a:t>
            </a:r>
            <a:r>
              <a:rPr lang="en-US" sz="2000" baseline="30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 spd="slow">
    <p:blinds dir="vert"/>
    <p:sndAc>
      <p:stSnd>
        <p:snd r:embed="rId3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5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5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5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5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5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5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5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2000"/>
                                        <p:tgtEl>
                                          <p:spTgt spid="5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5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2000"/>
                                        <p:tgtEl>
                                          <p:spTgt spid="5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2000"/>
                                        <p:tgtEl>
                                          <p:spTgt spid="5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5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2000"/>
                                        <p:tgtEl>
                                          <p:spTgt spid="5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2000"/>
                                        <p:tgtEl>
                                          <p:spTgt spid="5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2000"/>
                                        <p:tgtEl>
                                          <p:spTgt spid="5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60" grpId="0"/>
      <p:bldP spid="52261" grpId="0" animBg="1"/>
      <p:bldP spid="52262" grpId="0" animBg="1"/>
      <p:bldP spid="52263" grpId="0"/>
      <p:bldP spid="52264" grpId="0" animBg="1"/>
      <p:bldP spid="52265" grpId="0" animBg="1"/>
      <p:bldP spid="52267" grpId="0" animBg="1"/>
      <p:bldP spid="52268" grpId="0" animBg="1"/>
      <p:bldP spid="52272" grpId="0"/>
      <p:bldP spid="52273" grpId="0"/>
      <p:bldP spid="52289" grpId="0" animBg="1"/>
      <p:bldP spid="52290" grpId="0" animBg="1"/>
      <p:bldP spid="52299" grpId="0" animBg="1"/>
      <p:bldP spid="52300" grpId="0" animBg="1"/>
      <p:bldP spid="52301" grpId="0" animBg="1"/>
      <p:bldP spid="52304" grpId="0" animBg="1"/>
      <p:bldP spid="52305" grpId="0" animBg="1"/>
      <p:bldP spid="52306" grpId="0" animBg="1"/>
      <p:bldP spid="52307" grpId="0" animBg="1"/>
      <p:bldP spid="52308" grpId="0" animBg="1"/>
      <p:bldP spid="52309" grpId="0" animBg="1"/>
      <p:bldP spid="523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819525" y="2390775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1255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6486525" y="2590800"/>
            <a:ext cx="687388" cy="2895600"/>
          </a:xfrm>
          <a:prstGeom prst="rect">
            <a:avLst/>
          </a:prstGeom>
          <a:solidFill>
            <a:srgbClr val="EEDD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 flipH="1" flipV="1">
            <a:off x="4486275" y="2590800"/>
            <a:ext cx="2343150" cy="4763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3933825" y="3243263"/>
            <a:ext cx="53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921</a:t>
            </a:r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 flipH="1" flipV="1">
            <a:off x="4495800" y="3429000"/>
            <a:ext cx="20574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5129213" y="3429000"/>
            <a:ext cx="681037" cy="2057400"/>
          </a:xfrm>
          <a:prstGeom prst="rect">
            <a:avLst/>
          </a:prstGeom>
          <a:solidFill>
            <a:srgbClr val="EEDD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3895725" y="54864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7858125" y="762000"/>
            <a:ext cx="671513" cy="4724400"/>
          </a:xfrm>
          <a:prstGeom prst="rect">
            <a:avLst/>
          </a:prstGeom>
          <a:solidFill>
            <a:srgbClr val="EEDD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 flipH="1">
            <a:off x="4457700" y="762000"/>
            <a:ext cx="40386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3786188" y="581025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2095</a:t>
            </a:r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>
            <a:off x="4471988" y="7620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4995863" y="5486400"/>
            <a:ext cx="91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Hà Nội</a:t>
            </a: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6276975" y="5470525"/>
            <a:ext cx="106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Đà Nẵng</a:t>
            </a: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7181850" y="5470525"/>
            <a:ext cx="2057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TP. Hồ Chí Minh</a:t>
            </a:r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5943600" y="2743200"/>
            <a:ext cx="30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?</a:t>
            </a:r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6862763" y="1433513"/>
            <a:ext cx="304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?</a:t>
            </a:r>
          </a:p>
        </p:txBody>
      </p:sp>
      <p:sp>
        <p:nvSpPr>
          <p:cNvPr id="66587" name="AutoShape 27"/>
          <p:cNvSpPr>
            <a:spLocks noChangeArrowheads="1"/>
          </p:cNvSpPr>
          <p:nvPr/>
        </p:nvSpPr>
        <p:spPr bwMode="auto">
          <a:xfrm>
            <a:off x="1023938" y="5962650"/>
            <a:ext cx="7391400" cy="838200"/>
          </a:xfrm>
          <a:prstGeom prst="roundRect">
            <a:avLst>
              <a:gd name="adj" fmla="val 16667"/>
            </a:avLst>
          </a:prstGeom>
          <a:solidFill>
            <a:srgbClr val="FCEAF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b) Diện tích Đà Nẵng lớn hơn diện tích Hà Nội là: 334 km</a:t>
            </a:r>
            <a:r>
              <a:rPr lang="en-US" sz="2000" baseline="30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Bé hơn diện tích TP.Hồ Chí Minh là: 840 km</a:t>
            </a:r>
            <a:r>
              <a:rPr lang="en-US" sz="2000" baseline="30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.</a:t>
            </a:r>
            <a:endParaRPr lang="en-US" sz="2000">
              <a:latin typeface="Arial" charset="0"/>
            </a:endParaRPr>
          </a:p>
        </p:txBody>
      </p:sp>
      <p:sp>
        <p:nvSpPr>
          <p:cNvPr id="66588" name="AutoShape 28"/>
          <p:cNvSpPr>
            <a:spLocks/>
          </p:cNvSpPr>
          <p:nvPr/>
        </p:nvSpPr>
        <p:spPr bwMode="auto">
          <a:xfrm flipH="1">
            <a:off x="6324600" y="2590800"/>
            <a:ext cx="152400" cy="819150"/>
          </a:xfrm>
          <a:prstGeom prst="rightBrace">
            <a:avLst>
              <a:gd name="adj1" fmla="val 44792"/>
              <a:gd name="adj2" fmla="val 5174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66589" name="AutoShape 29"/>
          <p:cNvSpPr>
            <a:spLocks/>
          </p:cNvSpPr>
          <p:nvPr/>
        </p:nvSpPr>
        <p:spPr bwMode="auto">
          <a:xfrm>
            <a:off x="6781800" y="766763"/>
            <a:ext cx="80963" cy="1795462"/>
          </a:xfrm>
          <a:prstGeom prst="rightBrace">
            <a:avLst>
              <a:gd name="adj1" fmla="val 18480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591" name="Line 31"/>
          <p:cNvSpPr>
            <a:spLocks noChangeShapeType="1"/>
          </p:cNvSpPr>
          <p:nvPr/>
        </p:nvSpPr>
        <p:spPr bwMode="auto">
          <a:xfrm>
            <a:off x="6705600" y="7620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2" name="Cloud"/>
          <p:cNvSpPr>
            <a:spLocks noChangeAspect="1" noEditPoints="1" noChangeArrowheads="1"/>
          </p:cNvSpPr>
          <p:nvPr/>
        </p:nvSpPr>
        <p:spPr bwMode="auto">
          <a:xfrm>
            <a:off x="42863" y="357188"/>
            <a:ext cx="3810000" cy="1981200"/>
          </a:xfrm>
          <a:custGeom>
            <a:avLst/>
            <a:gdLst>
              <a:gd name="T0" fmla="*/ 11818 w 21600"/>
              <a:gd name="T1" fmla="*/ 990600 h 21600"/>
              <a:gd name="T2" fmla="*/ 1905000 w 21600"/>
              <a:gd name="T3" fmla="*/ 1979090 h 21600"/>
              <a:gd name="T4" fmla="*/ 3806825 w 21600"/>
              <a:gd name="T5" fmla="*/ 990600 h 21600"/>
              <a:gd name="T6" fmla="*/ 1905000 w 21600"/>
              <a:gd name="T7" fmla="*/ 11327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ECE0C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2000" i="1">
                <a:solidFill>
                  <a:srgbClr val="000000"/>
                </a:solidFill>
              </a:rPr>
              <a:t>Diện tích Đà Nẵng lớn hơn diện tích Hà Nội bao nhiêu ki-lô-mét vuông ?</a:t>
            </a:r>
          </a:p>
        </p:txBody>
      </p:sp>
      <p:sp>
        <p:nvSpPr>
          <p:cNvPr id="66593" name="AutoShape 33"/>
          <p:cNvSpPr>
            <a:spLocks noChangeArrowheads="1"/>
          </p:cNvSpPr>
          <p:nvPr/>
        </p:nvSpPr>
        <p:spPr bwMode="auto">
          <a:xfrm>
            <a:off x="271463" y="2357438"/>
            <a:ext cx="3429000" cy="457200"/>
          </a:xfrm>
          <a:prstGeom prst="flowChartProcess">
            <a:avLst/>
          </a:prstGeom>
          <a:solidFill>
            <a:srgbClr val="A5EBE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1255 – 921 = 334 (km</a:t>
            </a:r>
            <a:r>
              <a:rPr lang="en-US" sz="2000" baseline="30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66595" name="Cloud"/>
          <p:cNvSpPr>
            <a:spLocks noChangeAspect="1" noEditPoints="1" noChangeArrowheads="1"/>
          </p:cNvSpPr>
          <p:nvPr/>
        </p:nvSpPr>
        <p:spPr bwMode="auto">
          <a:xfrm>
            <a:off x="42863" y="2954338"/>
            <a:ext cx="3733800" cy="2362200"/>
          </a:xfrm>
          <a:custGeom>
            <a:avLst/>
            <a:gdLst>
              <a:gd name="T0" fmla="*/ 11582 w 21600"/>
              <a:gd name="T1" fmla="*/ 1181100 h 21600"/>
              <a:gd name="T2" fmla="*/ 1866900 w 21600"/>
              <a:gd name="T3" fmla="*/ 2359685 h 21600"/>
              <a:gd name="T4" fmla="*/ 3730689 w 21600"/>
              <a:gd name="T5" fmla="*/ 1181100 h 21600"/>
              <a:gd name="T6" fmla="*/ 1866900 w 21600"/>
              <a:gd name="T7" fmla="*/ 13506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E2D9FB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2000" i="1">
                <a:solidFill>
                  <a:srgbClr val="000000"/>
                </a:solidFill>
              </a:rPr>
              <a:t>Diện tích Đà Nẵng bé hơn diện tích Thành phố Hồ Chí Minh bao nhiêu ki-lô-mét vuông ? </a:t>
            </a:r>
          </a:p>
        </p:txBody>
      </p:sp>
      <p:sp>
        <p:nvSpPr>
          <p:cNvPr id="66596" name="AutoShape 36"/>
          <p:cNvSpPr>
            <a:spLocks noChangeArrowheads="1"/>
          </p:cNvSpPr>
          <p:nvPr/>
        </p:nvSpPr>
        <p:spPr bwMode="auto">
          <a:xfrm>
            <a:off x="152400" y="5399088"/>
            <a:ext cx="3429000" cy="444500"/>
          </a:xfrm>
          <a:prstGeom prst="flowChartProcess">
            <a:avLst/>
          </a:prstGeom>
          <a:solidFill>
            <a:srgbClr val="BADFE8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2095 – 1255 = 840 (km</a:t>
            </a:r>
            <a:r>
              <a:rPr lang="en-US" sz="2000" baseline="30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sz="1800">
                <a:latin typeface="Arial" charset="0"/>
              </a:rPr>
              <a:t> </a:t>
            </a:r>
          </a:p>
        </p:txBody>
      </p:sp>
      <p:sp>
        <p:nvSpPr>
          <p:cNvPr id="66604" name="Line 44"/>
          <p:cNvSpPr>
            <a:spLocks noChangeShapeType="1"/>
          </p:cNvSpPr>
          <p:nvPr/>
        </p:nvSpPr>
        <p:spPr bwMode="auto">
          <a:xfrm>
            <a:off x="2590800" y="2057400"/>
            <a:ext cx="271463" cy="300038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5" name="Oval 45"/>
          <p:cNvSpPr>
            <a:spLocks noChangeArrowheads="1"/>
          </p:cNvSpPr>
          <p:nvPr/>
        </p:nvSpPr>
        <p:spPr bwMode="auto">
          <a:xfrm>
            <a:off x="5638800" y="2743200"/>
            <a:ext cx="609600" cy="457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rgbClr val="EE1261"/>
                </a:solidFill>
                <a:latin typeface="Arial" charset="0"/>
              </a:rPr>
              <a:t>334</a:t>
            </a:r>
          </a:p>
        </p:txBody>
      </p:sp>
      <p:sp>
        <p:nvSpPr>
          <p:cNvPr id="66606" name="Oval 46"/>
          <p:cNvSpPr>
            <a:spLocks noChangeArrowheads="1"/>
          </p:cNvSpPr>
          <p:nvPr/>
        </p:nvSpPr>
        <p:spPr bwMode="auto">
          <a:xfrm>
            <a:off x="6905625" y="1419225"/>
            <a:ext cx="609600" cy="457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rgbClr val="EE1261"/>
                </a:solidFill>
                <a:latin typeface="Arial" charset="0"/>
              </a:rPr>
              <a:t>840</a:t>
            </a:r>
          </a:p>
        </p:txBody>
      </p:sp>
      <p:sp>
        <p:nvSpPr>
          <p:cNvPr id="66608" name="Line 48"/>
          <p:cNvSpPr>
            <a:spLocks noChangeShapeType="1"/>
          </p:cNvSpPr>
          <p:nvPr/>
        </p:nvSpPr>
        <p:spPr bwMode="auto">
          <a:xfrm flipH="1">
            <a:off x="1066800" y="5105400"/>
            <a:ext cx="457200" cy="3048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9" name="Oval 49"/>
          <p:cNvSpPr>
            <a:spLocks noChangeArrowheads="1"/>
          </p:cNvSpPr>
          <p:nvPr/>
        </p:nvSpPr>
        <p:spPr bwMode="auto">
          <a:xfrm>
            <a:off x="6905625" y="1419225"/>
            <a:ext cx="609600" cy="457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rgbClr val="EE1261"/>
                </a:solidFill>
                <a:latin typeface="Arial" charset="0"/>
              </a:rPr>
              <a:t>840</a:t>
            </a:r>
          </a:p>
        </p:txBody>
      </p:sp>
      <p:sp>
        <p:nvSpPr>
          <p:cNvPr id="66610" name="Text Box 50"/>
          <p:cNvSpPr txBox="1">
            <a:spLocks noChangeArrowheads="1"/>
          </p:cNvSpPr>
          <p:nvPr/>
        </p:nvSpPr>
        <p:spPr bwMode="auto">
          <a:xfrm>
            <a:off x="685800" y="0"/>
            <a:ext cx="586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Dựa vào biểu đồ, hãy trả lời câu hỏi b: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20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20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20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20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6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20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20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20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2000"/>
                                        <p:tgtEl>
                                          <p:spTgt spid="6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5" grpId="0" animBg="1"/>
      <p:bldP spid="66566" grpId="0" animBg="1"/>
      <p:bldP spid="66567" grpId="0"/>
      <p:bldP spid="66568" grpId="0" animBg="1"/>
      <p:bldP spid="66569" grpId="0" animBg="1"/>
      <p:bldP spid="66570" grpId="0" animBg="1"/>
      <p:bldP spid="66571" grpId="0" animBg="1"/>
      <p:bldP spid="66572" grpId="0" animBg="1"/>
      <p:bldP spid="66573" grpId="0"/>
      <p:bldP spid="66574" grpId="0" animBg="1"/>
      <p:bldP spid="66575" grpId="0"/>
      <p:bldP spid="66576" grpId="0"/>
      <p:bldP spid="66577" grpId="0"/>
      <p:bldP spid="66587" grpId="0" animBg="1"/>
      <p:bldP spid="66588" grpId="0" animBg="1"/>
      <p:bldP spid="66591" grpId="0" animBg="1"/>
      <p:bldP spid="66592" grpId="0" animBg="1"/>
      <p:bldP spid="66593" grpId="0" animBg="1"/>
      <p:bldP spid="66595" grpId="0" animBg="1"/>
      <p:bldP spid="66596" grpId="0" animBg="1"/>
      <p:bldP spid="66604" grpId="0" animBg="1"/>
      <p:bldP spid="66605" grpId="0" animBg="1"/>
      <p:bldP spid="66606" grpId="0" animBg="1"/>
      <p:bldP spid="66608" grpId="0" animBg="1"/>
      <p:bldP spid="66609" grpId="0" animBg="1"/>
      <p:bldP spid="666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2209800" y="0"/>
            <a:ext cx="6934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Biểu đồ dưới đây nói về số vải của một cửa hàng bán được trong tháng 12:</a:t>
            </a:r>
          </a:p>
        </p:txBody>
      </p:sp>
      <p:graphicFrame>
        <p:nvGraphicFramePr>
          <p:cNvPr id="62542" name="Group 78"/>
          <p:cNvGraphicFramePr>
            <a:graphicFrameLocks noGrp="1"/>
          </p:cNvGraphicFramePr>
          <p:nvPr>
            <p:ph/>
          </p:nvPr>
        </p:nvGraphicFramePr>
        <p:xfrm>
          <a:off x="1981200" y="1023938"/>
          <a:ext cx="6172200" cy="449580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545" name="Rectangle 81" descr="Divot"/>
          <p:cNvSpPr>
            <a:spLocks noChangeArrowheads="1"/>
          </p:cNvSpPr>
          <p:nvPr/>
        </p:nvSpPr>
        <p:spPr bwMode="auto">
          <a:xfrm>
            <a:off x="2667000" y="2319338"/>
            <a:ext cx="685800" cy="3200400"/>
          </a:xfrm>
          <a:prstGeom prst="rect">
            <a:avLst/>
          </a:prstGeom>
          <a:pattFill prst="divot">
            <a:fgClr>
              <a:srgbClr val="CCFF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62546" name="Rectangle 82"/>
          <p:cNvSpPr>
            <a:spLocks noChangeArrowheads="1"/>
          </p:cNvSpPr>
          <p:nvPr/>
        </p:nvSpPr>
        <p:spPr bwMode="auto">
          <a:xfrm>
            <a:off x="4724400" y="1773238"/>
            <a:ext cx="685800" cy="3733800"/>
          </a:xfrm>
          <a:prstGeom prst="rect">
            <a:avLst/>
          </a:prstGeom>
          <a:solidFill>
            <a:srgbClr val="F9F8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62547" name="Rectangle 83"/>
          <p:cNvSpPr>
            <a:spLocks noChangeArrowheads="1"/>
          </p:cNvSpPr>
          <p:nvPr/>
        </p:nvSpPr>
        <p:spPr bwMode="auto">
          <a:xfrm>
            <a:off x="6781800" y="2819400"/>
            <a:ext cx="685800" cy="27003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/>
            </a:endParaRPr>
          </a:p>
        </p:txBody>
      </p:sp>
      <p:sp>
        <p:nvSpPr>
          <p:cNvPr id="62548" name="Text Box 84"/>
          <p:cNvSpPr txBox="1">
            <a:spLocks noChangeArrowheads="1"/>
          </p:cNvSpPr>
          <p:nvPr/>
        </p:nvSpPr>
        <p:spPr bwMode="auto">
          <a:xfrm>
            <a:off x="1524000" y="5295900"/>
            <a:ext cx="428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62549" name="Text Box 85"/>
          <p:cNvSpPr txBox="1">
            <a:spLocks noChangeArrowheads="1"/>
          </p:cNvSpPr>
          <p:nvPr/>
        </p:nvSpPr>
        <p:spPr bwMode="auto">
          <a:xfrm>
            <a:off x="1447800" y="4605338"/>
            <a:ext cx="476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62550" name="Text Box 86"/>
          <p:cNvSpPr txBox="1">
            <a:spLocks noChangeArrowheads="1"/>
          </p:cNvSpPr>
          <p:nvPr/>
        </p:nvSpPr>
        <p:spPr bwMode="auto">
          <a:xfrm>
            <a:off x="1447800" y="3843338"/>
            <a:ext cx="476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20</a:t>
            </a:r>
          </a:p>
        </p:txBody>
      </p:sp>
      <p:sp>
        <p:nvSpPr>
          <p:cNvPr id="62551" name="Text Box 87"/>
          <p:cNvSpPr txBox="1">
            <a:spLocks noChangeArrowheads="1"/>
          </p:cNvSpPr>
          <p:nvPr/>
        </p:nvSpPr>
        <p:spPr bwMode="auto">
          <a:xfrm>
            <a:off x="1447800" y="3081338"/>
            <a:ext cx="476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30</a:t>
            </a:r>
          </a:p>
        </p:txBody>
      </p:sp>
      <p:sp>
        <p:nvSpPr>
          <p:cNvPr id="62552" name="Text Box 88"/>
          <p:cNvSpPr txBox="1">
            <a:spLocks noChangeArrowheads="1"/>
          </p:cNvSpPr>
          <p:nvPr/>
        </p:nvSpPr>
        <p:spPr bwMode="auto">
          <a:xfrm>
            <a:off x="1447800" y="2343150"/>
            <a:ext cx="476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40</a:t>
            </a:r>
          </a:p>
        </p:txBody>
      </p:sp>
      <p:sp>
        <p:nvSpPr>
          <p:cNvPr id="62553" name="Text Box 89"/>
          <p:cNvSpPr txBox="1">
            <a:spLocks noChangeArrowheads="1"/>
          </p:cNvSpPr>
          <p:nvPr/>
        </p:nvSpPr>
        <p:spPr bwMode="auto">
          <a:xfrm>
            <a:off x="1447800" y="1557338"/>
            <a:ext cx="476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50</a:t>
            </a:r>
          </a:p>
        </p:txBody>
      </p:sp>
      <p:sp>
        <p:nvSpPr>
          <p:cNvPr id="62556" name="Text Box 92"/>
          <p:cNvSpPr txBox="1">
            <a:spLocks noChangeArrowheads="1"/>
          </p:cNvSpPr>
          <p:nvPr/>
        </p:nvSpPr>
        <p:spPr bwMode="auto">
          <a:xfrm>
            <a:off x="2471738" y="5538788"/>
            <a:ext cx="1066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Vải hoa</a:t>
            </a:r>
          </a:p>
        </p:txBody>
      </p:sp>
      <p:sp>
        <p:nvSpPr>
          <p:cNvPr id="62557" name="Text Box 93"/>
          <p:cNvSpPr txBox="1">
            <a:spLocks noChangeArrowheads="1"/>
          </p:cNvSpPr>
          <p:nvPr/>
        </p:nvSpPr>
        <p:spPr bwMode="auto">
          <a:xfrm>
            <a:off x="4371975" y="5510213"/>
            <a:ext cx="1371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Vải trắng</a:t>
            </a:r>
          </a:p>
        </p:txBody>
      </p:sp>
      <p:sp>
        <p:nvSpPr>
          <p:cNvPr id="62558" name="Text Box 94"/>
          <p:cNvSpPr txBox="1">
            <a:spLocks noChangeArrowheads="1"/>
          </p:cNvSpPr>
          <p:nvPr/>
        </p:nvSpPr>
        <p:spPr bwMode="auto">
          <a:xfrm>
            <a:off x="6562725" y="5524500"/>
            <a:ext cx="1095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Vải xanh</a:t>
            </a:r>
          </a:p>
        </p:txBody>
      </p:sp>
      <p:sp>
        <p:nvSpPr>
          <p:cNvPr id="62559" name="Text Box 95"/>
          <p:cNvSpPr txBox="1">
            <a:spLocks noChangeArrowheads="1"/>
          </p:cNvSpPr>
          <p:nvPr/>
        </p:nvSpPr>
        <p:spPr bwMode="auto">
          <a:xfrm>
            <a:off x="7591425" y="5524500"/>
            <a:ext cx="1095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990B3E"/>
                </a:solidFill>
                <a:latin typeface="Arial" charset="0"/>
              </a:rPr>
              <a:t>Loại vải</a:t>
            </a:r>
          </a:p>
        </p:txBody>
      </p:sp>
      <p:sp>
        <p:nvSpPr>
          <p:cNvPr id="62560" name="Line 96"/>
          <p:cNvSpPr>
            <a:spLocks noChangeShapeType="1"/>
          </p:cNvSpPr>
          <p:nvPr/>
        </p:nvSpPr>
        <p:spPr bwMode="auto">
          <a:xfrm flipH="1">
            <a:off x="1981200" y="2324100"/>
            <a:ext cx="6858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61" name="Line 97"/>
          <p:cNvSpPr>
            <a:spLocks noChangeShapeType="1"/>
          </p:cNvSpPr>
          <p:nvPr/>
        </p:nvSpPr>
        <p:spPr bwMode="auto">
          <a:xfrm flipH="1">
            <a:off x="2057400" y="2819400"/>
            <a:ext cx="4800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62" name="Text Box 98"/>
          <p:cNvSpPr txBox="1">
            <a:spLocks noChangeArrowheads="1"/>
          </p:cNvSpPr>
          <p:nvPr/>
        </p:nvSpPr>
        <p:spPr bwMode="auto">
          <a:xfrm>
            <a:off x="1476375" y="2095500"/>
            <a:ext cx="476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42</a:t>
            </a:r>
          </a:p>
        </p:txBody>
      </p:sp>
      <p:sp>
        <p:nvSpPr>
          <p:cNvPr id="62563" name="Text Box 99"/>
          <p:cNvSpPr txBox="1">
            <a:spLocks noChangeArrowheads="1"/>
          </p:cNvSpPr>
          <p:nvPr/>
        </p:nvSpPr>
        <p:spPr bwMode="auto">
          <a:xfrm>
            <a:off x="1447800" y="2590800"/>
            <a:ext cx="476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37</a:t>
            </a:r>
          </a:p>
        </p:txBody>
      </p:sp>
      <p:sp>
        <p:nvSpPr>
          <p:cNvPr id="10332" name="Text Box 100"/>
          <p:cNvSpPr txBox="1">
            <a:spLocks noChangeArrowheads="1"/>
          </p:cNvSpPr>
          <p:nvPr/>
        </p:nvSpPr>
        <p:spPr bwMode="auto">
          <a:xfrm>
            <a:off x="2117725" y="6010275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62565" name="Text Box 101"/>
          <p:cNvSpPr txBox="1">
            <a:spLocks noChangeArrowheads="1"/>
          </p:cNvSpPr>
          <p:nvPr/>
        </p:nvSpPr>
        <p:spPr bwMode="auto">
          <a:xfrm>
            <a:off x="685800" y="6019800"/>
            <a:ext cx="807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Cho biết mỗi cuộn vải dài 50m. Dựa vào biểu đồ, hãy trả lời các câu hỏi dưới đây:</a:t>
            </a:r>
          </a:p>
        </p:txBody>
      </p:sp>
      <p:sp>
        <p:nvSpPr>
          <p:cNvPr id="62566" name="Oval 102"/>
          <p:cNvSpPr>
            <a:spLocks noChangeArrowheads="1"/>
          </p:cNvSpPr>
          <p:nvPr/>
        </p:nvSpPr>
        <p:spPr bwMode="auto">
          <a:xfrm>
            <a:off x="228600" y="76200"/>
            <a:ext cx="1295400" cy="533400"/>
          </a:xfrm>
          <a:prstGeom prst="ellipse">
            <a:avLst/>
          </a:prstGeom>
          <a:solidFill>
            <a:srgbClr val="AC29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i="1">
                <a:latin typeface="Arial" charset="0"/>
              </a:rPr>
              <a:t>Bài 3:</a:t>
            </a:r>
          </a:p>
        </p:txBody>
      </p:sp>
      <p:sp>
        <p:nvSpPr>
          <p:cNvPr id="62567" name="Text Box 103"/>
          <p:cNvSpPr txBox="1">
            <a:spLocks noChangeArrowheads="1"/>
          </p:cNvSpPr>
          <p:nvPr/>
        </p:nvSpPr>
        <p:spPr bwMode="auto">
          <a:xfrm>
            <a:off x="2209800" y="0"/>
            <a:ext cx="6934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Biểu đồ dưới đây nói về số vải của một cửa hàng bán được trong tháng 12:</a:t>
            </a:r>
          </a:p>
        </p:txBody>
      </p:sp>
      <p:sp>
        <p:nvSpPr>
          <p:cNvPr id="62568" name="Text Box 104"/>
          <p:cNvSpPr txBox="1">
            <a:spLocks noChangeArrowheads="1"/>
          </p:cNvSpPr>
          <p:nvPr/>
        </p:nvSpPr>
        <p:spPr bwMode="auto">
          <a:xfrm>
            <a:off x="990600" y="8382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990B3E"/>
                </a:solidFill>
                <a:latin typeface="Arial" charset="0"/>
              </a:rPr>
              <a:t>(Cuộn)</a:t>
            </a:r>
          </a:p>
        </p:txBody>
      </p:sp>
    </p:spTree>
  </p:cSld>
  <p:clrMapOvr>
    <a:masterClrMapping/>
  </p:clrMapOvr>
  <p:transition spd="slow">
    <p:blinds dir="vert"/>
    <p:sndAc>
      <p:stSnd>
        <p:snd r:embed="rId3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6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6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6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6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6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6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6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6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6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6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6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6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6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6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6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6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6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6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6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6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545" grpId="0" animBg="1"/>
      <p:bldP spid="62546" grpId="0" animBg="1"/>
      <p:bldP spid="62547" grpId="0" animBg="1"/>
      <p:bldP spid="62548" grpId="0"/>
      <p:bldP spid="62549" grpId="0"/>
      <p:bldP spid="62550" grpId="0"/>
      <p:bldP spid="62551" grpId="0"/>
      <p:bldP spid="62552" grpId="0"/>
      <p:bldP spid="62553" grpId="0"/>
      <p:bldP spid="62556" grpId="0"/>
      <p:bldP spid="62557" grpId="0"/>
      <p:bldP spid="62558" grpId="0"/>
      <p:bldP spid="62559" grpId="0"/>
      <p:bldP spid="62560" grpId="0" animBg="1"/>
      <p:bldP spid="62561" grpId="0" animBg="1"/>
      <p:bldP spid="62562" grpId="0"/>
      <p:bldP spid="62563" grpId="0"/>
      <p:bldP spid="62565" grpId="0"/>
      <p:bldP spid="62566" grpId="0" animBg="1"/>
      <p:bldP spid="62567" grpId="0"/>
      <p:bldP spid="625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2819400" y="0"/>
            <a:ext cx="36576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Mỗi nhóm trả lời 1 câu hỏi</a:t>
            </a:r>
          </a:p>
        </p:txBody>
      </p:sp>
      <p:sp>
        <p:nvSpPr>
          <p:cNvPr id="68620" name="Cloud"/>
          <p:cNvSpPr>
            <a:spLocks noChangeAspect="1" noEditPoints="1" noChangeArrowheads="1"/>
          </p:cNvSpPr>
          <p:nvPr/>
        </p:nvSpPr>
        <p:spPr bwMode="auto">
          <a:xfrm>
            <a:off x="152400" y="685800"/>
            <a:ext cx="2971800" cy="2514600"/>
          </a:xfrm>
          <a:custGeom>
            <a:avLst/>
            <a:gdLst>
              <a:gd name="T0" fmla="*/ 9218 w 21600"/>
              <a:gd name="T1" fmla="*/ 1257300 h 21600"/>
              <a:gd name="T2" fmla="*/ 1485900 w 21600"/>
              <a:gd name="T3" fmla="*/ 2511922 h 21600"/>
              <a:gd name="T4" fmla="*/ 2969324 w 21600"/>
              <a:gd name="T5" fmla="*/ 1257300 h 21600"/>
              <a:gd name="T6" fmla="*/ 1485900 w 21600"/>
              <a:gd name="T7" fmla="*/ 1437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2200" b="1" i="1">
                <a:solidFill>
                  <a:srgbClr val="FF0066"/>
                </a:solidFill>
              </a:rPr>
              <a:t>Nhóm 1</a:t>
            </a:r>
            <a:r>
              <a:rPr lang="en-US" sz="2200" i="1">
                <a:solidFill>
                  <a:srgbClr val="000000"/>
                </a:solidFill>
              </a:rPr>
              <a:t>: </a:t>
            </a:r>
            <a:r>
              <a:rPr lang="en-US" sz="2200" b="1" i="1">
                <a:solidFill>
                  <a:srgbClr val="000000"/>
                </a:solidFill>
              </a:rPr>
              <a:t>Trong tháng 12 cửa hàng bán được bao nhiêu mét vải hoa ?</a:t>
            </a:r>
          </a:p>
        </p:txBody>
      </p:sp>
      <p:sp>
        <p:nvSpPr>
          <p:cNvPr id="68621" name="Cloud"/>
          <p:cNvSpPr>
            <a:spLocks noChangeAspect="1" noEditPoints="1" noChangeArrowheads="1"/>
          </p:cNvSpPr>
          <p:nvPr/>
        </p:nvSpPr>
        <p:spPr bwMode="auto">
          <a:xfrm>
            <a:off x="5562600" y="533400"/>
            <a:ext cx="3429000" cy="2590800"/>
          </a:xfrm>
          <a:custGeom>
            <a:avLst/>
            <a:gdLst>
              <a:gd name="T0" fmla="*/ 268043801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311116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76200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/>
          <a:lstStyle/>
          <a:p>
            <a:r>
              <a:rPr lang="en-US" sz="2200" b="1" i="1">
                <a:solidFill>
                  <a:srgbClr val="FF0066"/>
                </a:solidFill>
              </a:rPr>
              <a:t>Nhóm 3</a:t>
            </a:r>
            <a:r>
              <a:rPr lang="en-US" sz="2200" i="1">
                <a:solidFill>
                  <a:schemeClr val="accent2"/>
                </a:solidFill>
              </a:rPr>
              <a:t>: </a:t>
            </a:r>
            <a:r>
              <a:rPr lang="en-US" sz="2200" b="1" i="1">
                <a:solidFill>
                  <a:schemeClr val="accent2"/>
                </a:solidFill>
              </a:rPr>
              <a:t>Trong tháng 12 cửa hàng bán được bao nhiêu mét  vải xanh ?</a:t>
            </a:r>
          </a:p>
        </p:txBody>
      </p:sp>
      <p:sp>
        <p:nvSpPr>
          <p:cNvPr id="68651" name="AutoShape 43"/>
          <p:cNvSpPr>
            <a:spLocks noChangeArrowheads="1"/>
          </p:cNvSpPr>
          <p:nvPr/>
        </p:nvSpPr>
        <p:spPr bwMode="auto">
          <a:xfrm>
            <a:off x="3670300" y="1847850"/>
            <a:ext cx="1727200" cy="1368425"/>
          </a:xfrm>
          <a:prstGeom prst="star8">
            <a:avLst>
              <a:gd name="adj" fmla="val 3825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GB" sz="4400" b="1">
                <a:solidFill>
                  <a:schemeClr val="tx2"/>
                </a:solidFill>
                <a:latin typeface="Arial" charset="0"/>
              </a:rPr>
              <a:t>20</a:t>
            </a:r>
          </a:p>
        </p:txBody>
      </p:sp>
      <p:sp>
        <p:nvSpPr>
          <p:cNvPr id="68652" name="AutoShape 44"/>
          <p:cNvSpPr>
            <a:spLocks noChangeArrowheads="1"/>
          </p:cNvSpPr>
          <p:nvPr/>
        </p:nvSpPr>
        <p:spPr bwMode="auto">
          <a:xfrm>
            <a:off x="3670300" y="1847850"/>
            <a:ext cx="1727200" cy="1368425"/>
          </a:xfrm>
          <a:prstGeom prst="star8">
            <a:avLst>
              <a:gd name="adj" fmla="val 3825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GB" sz="4400" b="1">
                <a:solidFill>
                  <a:schemeClr val="tx2"/>
                </a:solidFill>
                <a:latin typeface="Arial" charset="0"/>
              </a:rPr>
              <a:t>19</a:t>
            </a:r>
          </a:p>
        </p:txBody>
      </p:sp>
      <p:sp>
        <p:nvSpPr>
          <p:cNvPr id="68653" name="AutoShape 45"/>
          <p:cNvSpPr>
            <a:spLocks noChangeArrowheads="1"/>
          </p:cNvSpPr>
          <p:nvPr/>
        </p:nvSpPr>
        <p:spPr bwMode="auto">
          <a:xfrm>
            <a:off x="3670300" y="1847850"/>
            <a:ext cx="1727200" cy="1368425"/>
          </a:xfrm>
          <a:prstGeom prst="star8">
            <a:avLst>
              <a:gd name="adj" fmla="val 3825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GB" sz="4400" b="1">
                <a:solidFill>
                  <a:schemeClr val="tx2"/>
                </a:solidFill>
                <a:latin typeface="Arial" charset="0"/>
              </a:rPr>
              <a:t>18</a:t>
            </a:r>
          </a:p>
        </p:txBody>
      </p:sp>
      <p:sp>
        <p:nvSpPr>
          <p:cNvPr id="68654" name="AutoShape 46"/>
          <p:cNvSpPr>
            <a:spLocks noChangeArrowheads="1"/>
          </p:cNvSpPr>
          <p:nvPr/>
        </p:nvSpPr>
        <p:spPr bwMode="auto">
          <a:xfrm>
            <a:off x="3670300" y="1847850"/>
            <a:ext cx="1727200" cy="1368425"/>
          </a:xfrm>
          <a:prstGeom prst="star8">
            <a:avLst>
              <a:gd name="adj" fmla="val 3825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GB" sz="4400" b="1">
                <a:solidFill>
                  <a:schemeClr val="tx2"/>
                </a:solidFill>
                <a:latin typeface="Arial" charset="0"/>
              </a:rPr>
              <a:t>17</a:t>
            </a:r>
          </a:p>
        </p:txBody>
      </p:sp>
      <p:sp>
        <p:nvSpPr>
          <p:cNvPr id="68655" name="AutoShape 47"/>
          <p:cNvSpPr>
            <a:spLocks noChangeArrowheads="1"/>
          </p:cNvSpPr>
          <p:nvPr/>
        </p:nvSpPr>
        <p:spPr bwMode="auto">
          <a:xfrm>
            <a:off x="3670300" y="1847850"/>
            <a:ext cx="1727200" cy="1368425"/>
          </a:xfrm>
          <a:prstGeom prst="star8">
            <a:avLst>
              <a:gd name="adj" fmla="val 3825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GB" sz="4400" b="1">
                <a:solidFill>
                  <a:schemeClr val="tx2"/>
                </a:solidFill>
                <a:latin typeface="Arial" charset="0"/>
              </a:rPr>
              <a:t>16</a:t>
            </a:r>
          </a:p>
        </p:txBody>
      </p:sp>
      <p:sp>
        <p:nvSpPr>
          <p:cNvPr id="68656" name="AutoShape 48"/>
          <p:cNvSpPr>
            <a:spLocks noChangeArrowheads="1"/>
          </p:cNvSpPr>
          <p:nvPr/>
        </p:nvSpPr>
        <p:spPr bwMode="auto">
          <a:xfrm>
            <a:off x="3670300" y="1847850"/>
            <a:ext cx="1727200" cy="1368425"/>
          </a:xfrm>
          <a:prstGeom prst="star8">
            <a:avLst>
              <a:gd name="adj" fmla="val 3825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GB" sz="4400" b="1">
                <a:solidFill>
                  <a:schemeClr val="tx2"/>
                </a:solidFill>
                <a:latin typeface="Arial" charset="0"/>
              </a:rPr>
              <a:t>15</a:t>
            </a:r>
          </a:p>
        </p:txBody>
      </p:sp>
      <p:sp>
        <p:nvSpPr>
          <p:cNvPr id="68657" name="AutoShape 49"/>
          <p:cNvSpPr>
            <a:spLocks noChangeArrowheads="1"/>
          </p:cNvSpPr>
          <p:nvPr/>
        </p:nvSpPr>
        <p:spPr bwMode="auto">
          <a:xfrm>
            <a:off x="3670300" y="1847850"/>
            <a:ext cx="1727200" cy="1368425"/>
          </a:xfrm>
          <a:prstGeom prst="star8">
            <a:avLst>
              <a:gd name="adj" fmla="val 3825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GB" sz="4400" b="1">
                <a:solidFill>
                  <a:schemeClr val="tx2"/>
                </a:solidFill>
                <a:latin typeface="Arial" charset="0"/>
              </a:rPr>
              <a:t>14</a:t>
            </a:r>
          </a:p>
        </p:txBody>
      </p:sp>
      <p:sp>
        <p:nvSpPr>
          <p:cNvPr id="68658" name="AutoShape 50"/>
          <p:cNvSpPr>
            <a:spLocks noChangeArrowheads="1"/>
          </p:cNvSpPr>
          <p:nvPr/>
        </p:nvSpPr>
        <p:spPr bwMode="auto">
          <a:xfrm>
            <a:off x="3670300" y="1847850"/>
            <a:ext cx="1727200" cy="1368425"/>
          </a:xfrm>
          <a:prstGeom prst="star8">
            <a:avLst>
              <a:gd name="adj" fmla="val 3825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GB" sz="4400" b="1">
                <a:solidFill>
                  <a:schemeClr val="tx2"/>
                </a:solidFill>
                <a:latin typeface="Arial" charset="0"/>
              </a:rPr>
              <a:t>13</a:t>
            </a:r>
          </a:p>
        </p:txBody>
      </p:sp>
      <p:sp>
        <p:nvSpPr>
          <p:cNvPr id="68659" name="AutoShape 51"/>
          <p:cNvSpPr>
            <a:spLocks noChangeArrowheads="1"/>
          </p:cNvSpPr>
          <p:nvPr/>
        </p:nvSpPr>
        <p:spPr bwMode="auto">
          <a:xfrm>
            <a:off x="3676650" y="1847850"/>
            <a:ext cx="1727200" cy="1368425"/>
          </a:xfrm>
          <a:prstGeom prst="star8">
            <a:avLst>
              <a:gd name="adj" fmla="val 3825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GB" sz="4400" b="1">
                <a:solidFill>
                  <a:schemeClr val="tx2"/>
                </a:solidFill>
                <a:latin typeface="Arial" charset="0"/>
              </a:rPr>
              <a:t>12</a:t>
            </a:r>
          </a:p>
        </p:txBody>
      </p:sp>
      <p:sp>
        <p:nvSpPr>
          <p:cNvPr id="68660" name="AutoShape 52"/>
          <p:cNvSpPr>
            <a:spLocks noChangeArrowheads="1"/>
          </p:cNvSpPr>
          <p:nvPr/>
        </p:nvSpPr>
        <p:spPr bwMode="auto">
          <a:xfrm>
            <a:off x="3651250" y="1847850"/>
            <a:ext cx="1727200" cy="1368425"/>
          </a:xfrm>
          <a:prstGeom prst="star8">
            <a:avLst>
              <a:gd name="adj" fmla="val 3825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GB" sz="4400" b="1">
                <a:solidFill>
                  <a:schemeClr val="tx2"/>
                </a:solidFill>
                <a:latin typeface="Arial" charset="0"/>
              </a:rPr>
              <a:t>11</a:t>
            </a:r>
          </a:p>
        </p:txBody>
      </p:sp>
      <p:sp>
        <p:nvSpPr>
          <p:cNvPr id="68661" name="AutoShape 53"/>
          <p:cNvSpPr>
            <a:spLocks noChangeArrowheads="1"/>
          </p:cNvSpPr>
          <p:nvPr/>
        </p:nvSpPr>
        <p:spPr bwMode="auto">
          <a:xfrm>
            <a:off x="3657600" y="1828800"/>
            <a:ext cx="1727200" cy="1368425"/>
          </a:xfrm>
          <a:prstGeom prst="star8">
            <a:avLst>
              <a:gd name="adj" fmla="val 3825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GB" sz="4400" b="1">
                <a:solidFill>
                  <a:schemeClr val="tx2"/>
                </a:solidFill>
                <a:latin typeface="Arial" charset="0"/>
              </a:rPr>
              <a:t>10</a:t>
            </a:r>
          </a:p>
        </p:txBody>
      </p:sp>
      <p:sp>
        <p:nvSpPr>
          <p:cNvPr id="68662" name="AutoShape 54"/>
          <p:cNvSpPr>
            <a:spLocks noChangeArrowheads="1"/>
          </p:cNvSpPr>
          <p:nvPr/>
        </p:nvSpPr>
        <p:spPr bwMode="auto">
          <a:xfrm>
            <a:off x="3670300" y="1847850"/>
            <a:ext cx="1727200" cy="1368425"/>
          </a:xfrm>
          <a:prstGeom prst="star8">
            <a:avLst>
              <a:gd name="adj" fmla="val 3825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GB" sz="4400" b="1">
                <a:solidFill>
                  <a:schemeClr val="tx2"/>
                </a:solidFill>
                <a:latin typeface="Arial" charset="0"/>
              </a:rPr>
              <a:t>9</a:t>
            </a:r>
          </a:p>
        </p:txBody>
      </p:sp>
      <p:sp>
        <p:nvSpPr>
          <p:cNvPr id="68663" name="AutoShape 55"/>
          <p:cNvSpPr>
            <a:spLocks noChangeArrowheads="1"/>
          </p:cNvSpPr>
          <p:nvPr/>
        </p:nvSpPr>
        <p:spPr bwMode="auto">
          <a:xfrm>
            <a:off x="3657600" y="1828800"/>
            <a:ext cx="1727200" cy="1368425"/>
          </a:xfrm>
          <a:prstGeom prst="star8">
            <a:avLst>
              <a:gd name="adj" fmla="val 3825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GB" sz="4400" b="1">
                <a:solidFill>
                  <a:schemeClr val="tx2"/>
                </a:solidFill>
                <a:latin typeface="Arial" charset="0"/>
              </a:rPr>
              <a:t>8</a:t>
            </a:r>
          </a:p>
        </p:txBody>
      </p:sp>
      <p:sp>
        <p:nvSpPr>
          <p:cNvPr id="68664" name="AutoShape 56"/>
          <p:cNvSpPr>
            <a:spLocks noChangeArrowheads="1"/>
          </p:cNvSpPr>
          <p:nvPr/>
        </p:nvSpPr>
        <p:spPr bwMode="auto">
          <a:xfrm>
            <a:off x="3651250" y="1828800"/>
            <a:ext cx="1727200" cy="1368425"/>
          </a:xfrm>
          <a:prstGeom prst="star8">
            <a:avLst>
              <a:gd name="adj" fmla="val 3825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GB" sz="4400" b="1">
                <a:solidFill>
                  <a:schemeClr val="tx2"/>
                </a:solidFill>
                <a:latin typeface="Arial" charset="0"/>
              </a:rPr>
              <a:t>7</a:t>
            </a:r>
          </a:p>
        </p:txBody>
      </p:sp>
      <p:sp>
        <p:nvSpPr>
          <p:cNvPr id="68665" name="AutoShape 57"/>
          <p:cNvSpPr>
            <a:spLocks noChangeArrowheads="1"/>
          </p:cNvSpPr>
          <p:nvPr/>
        </p:nvSpPr>
        <p:spPr bwMode="auto">
          <a:xfrm>
            <a:off x="3657600" y="1828800"/>
            <a:ext cx="1727200" cy="1368425"/>
          </a:xfrm>
          <a:prstGeom prst="star8">
            <a:avLst>
              <a:gd name="adj" fmla="val 3825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GB" sz="4400" b="1">
                <a:solidFill>
                  <a:schemeClr val="tx2"/>
                </a:solidFill>
                <a:latin typeface="Arial" charset="0"/>
              </a:rPr>
              <a:t>6</a:t>
            </a:r>
          </a:p>
        </p:txBody>
      </p:sp>
      <p:sp>
        <p:nvSpPr>
          <p:cNvPr id="68666" name="AutoShape 58"/>
          <p:cNvSpPr>
            <a:spLocks noChangeArrowheads="1"/>
          </p:cNvSpPr>
          <p:nvPr/>
        </p:nvSpPr>
        <p:spPr bwMode="auto">
          <a:xfrm>
            <a:off x="3657600" y="1828800"/>
            <a:ext cx="1727200" cy="1368425"/>
          </a:xfrm>
          <a:prstGeom prst="star8">
            <a:avLst>
              <a:gd name="adj" fmla="val 3825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GB" sz="4400" b="1">
                <a:solidFill>
                  <a:schemeClr val="tx2"/>
                </a:solidFill>
                <a:latin typeface="Arial" charset="0"/>
              </a:rPr>
              <a:t>5</a:t>
            </a:r>
          </a:p>
        </p:txBody>
      </p:sp>
      <p:sp>
        <p:nvSpPr>
          <p:cNvPr id="68667" name="AutoShape 59"/>
          <p:cNvSpPr>
            <a:spLocks noChangeArrowheads="1"/>
          </p:cNvSpPr>
          <p:nvPr/>
        </p:nvSpPr>
        <p:spPr bwMode="auto">
          <a:xfrm>
            <a:off x="3657600" y="1828800"/>
            <a:ext cx="1727200" cy="1368425"/>
          </a:xfrm>
          <a:prstGeom prst="star8">
            <a:avLst>
              <a:gd name="adj" fmla="val 3825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GB" sz="4400" b="1">
                <a:solidFill>
                  <a:schemeClr val="tx2"/>
                </a:solidFill>
                <a:latin typeface="Arial" charset="0"/>
              </a:rPr>
              <a:t>4</a:t>
            </a:r>
          </a:p>
        </p:txBody>
      </p:sp>
      <p:sp>
        <p:nvSpPr>
          <p:cNvPr id="68668" name="AutoShape 60"/>
          <p:cNvSpPr>
            <a:spLocks noChangeArrowheads="1"/>
          </p:cNvSpPr>
          <p:nvPr/>
        </p:nvSpPr>
        <p:spPr bwMode="auto">
          <a:xfrm>
            <a:off x="3657600" y="1828800"/>
            <a:ext cx="1727200" cy="1368425"/>
          </a:xfrm>
          <a:prstGeom prst="star8">
            <a:avLst>
              <a:gd name="adj" fmla="val 3825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GB" sz="4400" b="1">
                <a:solidFill>
                  <a:schemeClr val="tx2"/>
                </a:solidFill>
                <a:latin typeface="Arial" charset="0"/>
              </a:rPr>
              <a:t>3</a:t>
            </a:r>
          </a:p>
        </p:txBody>
      </p:sp>
      <p:sp>
        <p:nvSpPr>
          <p:cNvPr id="68669" name="AutoShape 61"/>
          <p:cNvSpPr>
            <a:spLocks noChangeArrowheads="1"/>
          </p:cNvSpPr>
          <p:nvPr/>
        </p:nvSpPr>
        <p:spPr bwMode="auto">
          <a:xfrm>
            <a:off x="3657600" y="1828800"/>
            <a:ext cx="1727200" cy="1368425"/>
          </a:xfrm>
          <a:prstGeom prst="star8">
            <a:avLst>
              <a:gd name="adj" fmla="val 3825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GB" sz="4400" b="1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68670" name="AutoShape 62"/>
          <p:cNvSpPr>
            <a:spLocks noChangeArrowheads="1"/>
          </p:cNvSpPr>
          <p:nvPr/>
        </p:nvSpPr>
        <p:spPr bwMode="auto">
          <a:xfrm>
            <a:off x="3657600" y="1831975"/>
            <a:ext cx="1727200" cy="1368425"/>
          </a:xfrm>
          <a:prstGeom prst="star8">
            <a:avLst>
              <a:gd name="adj" fmla="val 3825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GB" sz="4400" b="1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8671" name="AutoShape 63"/>
          <p:cNvSpPr>
            <a:spLocks noChangeArrowheads="1"/>
          </p:cNvSpPr>
          <p:nvPr/>
        </p:nvSpPr>
        <p:spPr bwMode="auto">
          <a:xfrm>
            <a:off x="3657600" y="1828800"/>
            <a:ext cx="1727200" cy="1368425"/>
          </a:xfrm>
          <a:prstGeom prst="star8">
            <a:avLst>
              <a:gd name="adj" fmla="val 3825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GB" sz="4400" b="1">
                <a:solidFill>
                  <a:schemeClr val="tx2"/>
                </a:solidFill>
                <a:latin typeface="Arial" charset="0"/>
              </a:rPr>
              <a:t>0</a:t>
            </a:r>
          </a:p>
        </p:txBody>
      </p:sp>
      <p:sp>
        <p:nvSpPr>
          <p:cNvPr id="68673" name="Cloud"/>
          <p:cNvSpPr>
            <a:spLocks noChangeAspect="1" noEditPoints="1" noChangeArrowheads="1"/>
          </p:cNvSpPr>
          <p:nvPr/>
        </p:nvSpPr>
        <p:spPr bwMode="auto">
          <a:xfrm>
            <a:off x="304800" y="3657600"/>
            <a:ext cx="2971800" cy="3048000"/>
          </a:xfrm>
          <a:custGeom>
            <a:avLst/>
            <a:gdLst>
              <a:gd name="T0" fmla="*/ 9218 w 21600"/>
              <a:gd name="T1" fmla="*/ 1524000 h 21600"/>
              <a:gd name="T2" fmla="*/ 1485900 w 21600"/>
              <a:gd name="T3" fmla="*/ 3044754 h 21600"/>
              <a:gd name="T4" fmla="*/ 2969324 w 21600"/>
              <a:gd name="T5" fmla="*/ 1524000 h 21600"/>
              <a:gd name="T6" fmla="*/ 1485900 w 21600"/>
              <a:gd name="T7" fmla="*/ 17427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2"/>
          </a:solidFill>
          <a:ln w="5715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2200" b="1" i="1">
                <a:solidFill>
                  <a:srgbClr val="FF0066"/>
                </a:solidFill>
              </a:rPr>
              <a:t>Nhóm 2</a:t>
            </a:r>
            <a:r>
              <a:rPr lang="en-US" sz="2200" i="1">
                <a:solidFill>
                  <a:srgbClr val="000000"/>
                </a:solidFill>
              </a:rPr>
              <a:t>: </a:t>
            </a:r>
            <a:r>
              <a:rPr lang="en-US" sz="2200" b="1" i="1">
                <a:solidFill>
                  <a:srgbClr val="000000"/>
                </a:solidFill>
              </a:rPr>
              <a:t>Trong tháng 12 cửa hàng bán được bao nhiêu mét vải trắng ?</a:t>
            </a:r>
          </a:p>
        </p:txBody>
      </p:sp>
      <p:sp>
        <p:nvSpPr>
          <p:cNvPr id="68674" name="Cloud"/>
          <p:cNvSpPr>
            <a:spLocks noChangeAspect="1" noEditPoints="1" noChangeArrowheads="1"/>
          </p:cNvSpPr>
          <p:nvPr/>
        </p:nvSpPr>
        <p:spPr bwMode="auto">
          <a:xfrm>
            <a:off x="3886200" y="4343400"/>
            <a:ext cx="5105400" cy="2286000"/>
          </a:xfrm>
          <a:custGeom>
            <a:avLst/>
            <a:gdLst>
              <a:gd name="T0" fmla="*/ 15836 w 21600"/>
              <a:gd name="T1" fmla="*/ 1143000 h 21600"/>
              <a:gd name="T2" fmla="*/ 2552700 w 21600"/>
              <a:gd name="T3" fmla="*/ 2283566 h 21600"/>
              <a:gd name="T4" fmla="*/ 5101146 w 21600"/>
              <a:gd name="T5" fmla="*/ 1143000 h 21600"/>
              <a:gd name="T6" fmla="*/ 2552700 w 21600"/>
              <a:gd name="T7" fmla="*/ 13070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762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2200" b="1" i="1">
                <a:solidFill>
                  <a:srgbClr val="FF0066"/>
                </a:solidFill>
              </a:rPr>
              <a:t>Nhóm 4</a:t>
            </a:r>
            <a:r>
              <a:rPr lang="en-US" sz="2200" b="1" i="1">
                <a:solidFill>
                  <a:srgbClr val="000000"/>
                </a:solidFill>
              </a:rPr>
              <a:t>:Để biết trong tháng 12 cửa hàng bán được tất cả bao nhiêu mét vải ta làm thế nào?</a:t>
            </a:r>
          </a:p>
        </p:txBody>
      </p:sp>
    </p:spTree>
  </p:cSld>
  <p:clrMapOvr>
    <a:masterClrMapping/>
  </p:clrMapOvr>
  <p:transition spd="slow">
    <p:blinds dir="vert"/>
    <p:sndAc>
      <p:stSnd>
        <p:snd r:embed="rId3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686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1000"/>
                                        <p:tgtEl>
                                          <p:spTgt spid="68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686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1000"/>
                                        <p:tgtEl>
                                          <p:spTgt spid="686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1000"/>
                                        <p:tgtEl>
                                          <p:spTgt spid="686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1000"/>
                                        <p:tgtEl>
                                          <p:spTgt spid="686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1000"/>
                                        <p:tgtEl>
                                          <p:spTgt spid="686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1000"/>
                                        <p:tgtEl>
                                          <p:spTgt spid="686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1000"/>
                                        <p:tgtEl>
                                          <p:spTgt spid="686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1000"/>
                                        <p:tgtEl>
                                          <p:spTgt spid="686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1000"/>
                                        <p:tgtEl>
                                          <p:spTgt spid="686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1000"/>
                                        <p:tgtEl>
                                          <p:spTgt spid="686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1000"/>
                                        <p:tgtEl>
                                          <p:spTgt spid="68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1000"/>
                                        <p:tgtEl>
                                          <p:spTgt spid="68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1000"/>
                                        <p:tgtEl>
                                          <p:spTgt spid="686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9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8" dur="1000"/>
                                        <p:tgtEl>
                                          <p:spTgt spid="686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0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1000"/>
                                        <p:tgtEl>
                                          <p:spTgt spid="68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0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6" dur="1000"/>
                                        <p:tgtEl>
                                          <p:spTgt spid="68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0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0" dur="1000"/>
                                        <p:tgtEl>
                                          <p:spTgt spid="68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6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6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6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6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6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6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6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6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6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6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6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6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6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6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6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  <p:bldP spid="68620" grpId="0" animBg="1"/>
      <p:bldP spid="68621" grpId="0" animBg="1"/>
      <p:bldP spid="68651" grpId="0" animBg="1"/>
      <p:bldP spid="68652" grpId="0" animBg="1"/>
      <p:bldP spid="68652" grpId="1" animBg="1"/>
      <p:bldP spid="68653" grpId="0" animBg="1"/>
      <p:bldP spid="68653" grpId="1" animBg="1"/>
      <p:bldP spid="68654" grpId="0" animBg="1"/>
      <p:bldP spid="68654" grpId="1" animBg="1"/>
      <p:bldP spid="68655" grpId="0" animBg="1"/>
      <p:bldP spid="68655" grpId="1" animBg="1"/>
      <p:bldP spid="68656" grpId="0" animBg="1"/>
      <p:bldP spid="68656" grpId="1" animBg="1"/>
      <p:bldP spid="68657" grpId="0" animBg="1"/>
      <p:bldP spid="68657" grpId="1" animBg="1"/>
      <p:bldP spid="68658" grpId="0" animBg="1"/>
      <p:bldP spid="68658" grpId="1" animBg="1"/>
      <p:bldP spid="68659" grpId="0" animBg="1"/>
      <p:bldP spid="68659" grpId="1" animBg="1"/>
      <p:bldP spid="68660" grpId="0" animBg="1"/>
      <p:bldP spid="68660" grpId="1" animBg="1"/>
      <p:bldP spid="68661" grpId="0" animBg="1"/>
      <p:bldP spid="68661" grpId="1" animBg="1"/>
      <p:bldP spid="68662" grpId="0" animBg="1"/>
      <p:bldP spid="68662" grpId="1" animBg="1"/>
      <p:bldP spid="68663" grpId="0" animBg="1"/>
      <p:bldP spid="68663" grpId="1" animBg="1"/>
      <p:bldP spid="68664" grpId="0" animBg="1"/>
      <p:bldP spid="68664" grpId="1" animBg="1"/>
      <p:bldP spid="68665" grpId="0" animBg="1"/>
      <p:bldP spid="68665" grpId="1" animBg="1"/>
      <p:bldP spid="68666" grpId="0" animBg="1"/>
      <p:bldP spid="68666" grpId="1" animBg="1"/>
      <p:bldP spid="68667" grpId="0" animBg="1"/>
      <p:bldP spid="68667" grpId="1" animBg="1"/>
      <p:bldP spid="68668" grpId="0" animBg="1"/>
      <p:bldP spid="68668" grpId="1" animBg="1"/>
      <p:bldP spid="68669" grpId="0" animBg="1"/>
      <p:bldP spid="68669" grpId="1" animBg="1"/>
      <p:bldP spid="68670" grpId="0" animBg="1"/>
      <p:bldP spid="68670" grpId="1" animBg="1"/>
      <p:bldP spid="68671" grpId="0" animBg="1"/>
      <p:bldP spid="68671" grpId="1" animBg="1"/>
      <p:bldP spid="68673" grpId="0" animBg="1"/>
      <p:bldP spid="68674" grpId="0" animBg="1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2183</TotalTime>
  <Words>929</Words>
  <Application>Microsoft PowerPoint</Application>
  <PresentationFormat>On-screen Show (4:3)</PresentationFormat>
  <Paragraphs>186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Times New Roman</vt:lpstr>
      <vt:lpstr>Arial</vt:lpstr>
      <vt:lpstr>Tahoma</vt:lpstr>
      <vt:lpstr>Wingdings</vt:lpstr>
      <vt:lpstr>Ocean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Van Ben</dc:creator>
  <cp:lastModifiedBy>CSTeam</cp:lastModifiedBy>
  <cp:revision>275</cp:revision>
  <cp:lastPrinted>1601-01-01T00:00:00Z</cp:lastPrinted>
  <dcterms:created xsi:type="dcterms:W3CDTF">2009-11-07T10:23:34Z</dcterms:created>
  <dcterms:modified xsi:type="dcterms:W3CDTF">2016-06-30T02:15:56Z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